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256" r:id="rId2"/>
    <p:sldId id="257" r:id="rId3"/>
    <p:sldId id="261" r:id="rId4"/>
    <p:sldId id="258" r:id="rId5"/>
    <p:sldId id="259" r:id="rId6"/>
    <p:sldId id="260" r:id="rId7"/>
    <p:sldId id="263" r:id="rId8"/>
    <p:sldId id="262" r:id="rId9"/>
    <p:sldId id="264" r:id="rId10"/>
    <p:sldId id="265" r:id="rId11"/>
    <p:sldId id="266" r:id="rId12"/>
    <p:sldId id="267" r:id="rId13"/>
    <p:sldId id="268" r:id="rId14"/>
    <p:sldId id="269" r:id="rId15"/>
    <p:sldId id="270" r:id="rId16"/>
    <p:sldId id="271" r:id="rId17"/>
    <p:sldId id="272" r:id="rId18"/>
    <p:sldId id="274"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818" autoAdjust="0"/>
  </p:normalViewPr>
  <p:slideViewPr>
    <p:cSldViewPr snapToGrid="0">
      <p:cViewPr varScale="1">
        <p:scale>
          <a:sx n="66" d="100"/>
          <a:sy n="66" d="100"/>
        </p:scale>
        <p:origin x="6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gzkl\Documents\&#22823;&#19977;&#19978;\&#22810;&#20803;&#32479;&#35745;&#20998;&#26512;\&#22823;&#20316;&#19994;\&#22788;&#29702;&#21518;z&#26631;&#20934;&#21270;&#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工作表1!$F$474:$F$493</c:f>
              <c:numCache>
                <c:formatCode>General</c:formatCode>
                <c:ptCount val="20"/>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numCache>
            </c:numRef>
          </c:xVal>
          <c:yVal>
            <c:numRef>
              <c:f>工作表1!$E$474:$E$493</c:f>
              <c:numCache>
                <c:formatCode>General</c:formatCode>
                <c:ptCount val="20"/>
                <c:pt idx="0">
                  <c:v>2.6681006766894302E-2</c:v>
                </c:pt>
                <c:pt idx="1">
                  <c:v>2.9042530389785399E-2</c:v>
                </c:pt>
                <c:pt idx="2">
                  <c:v>2.9298968125172201E-2</c:v>
                </c:pt>
                <c:pt idx="3">
                  <c:v>3.0221378486787701E-2</c:v>
                </c:pt>
                <c:pt idx="4">
                  <c:v>3.14461557304265E-2</c:v>
                </c:pt>
                <c:pt idx="5">
                  <c:v>3.15380140236994E-2</c:v>
                </c:pt>
                <c:pt idx="6">
                  <c:v>3.3019229002725102E-2</c:v>
                </c:pt>
                <c:pt idx="7">
                  <c:v>3.5028629168070001E-2</c:v>
                </c:pt>
                <c:pt idx="8">
                  <c:v>3.7478183655347698E-2</c:v>
                </c:pt>
                <c:pt idx="9">
                  <c:v>3.9012982638782598E-2</c:v>
                </c:pt>
                <c:pt idx="10">
                  <c:v>4.3307357849291198E-2</c:v>
                </c:pt>
                <c:pt idx="11">
                  <c:v>5.61904834808169E-2</c:v>
                </c:pt>
                <c:pt idx="12">
                  <c:v>5.7220061851250802E-2</c:v>
                </c:pt>
                <c:pt idx="13">
                  <c:v>5.8946232279004203E-2</c:v>
                </c:pt>
                <c:pt idx="14">
                  <c:v>6.4587862457515494E-2</c:v>
                </c:pt>
                <c:pt idx="15">
                  <c:v>7.5989773110015604E-2</c:v>
                </c:pt>
                <c:pt idx="16">
                  <c:v>8.5144983006215702E-2</c:v>
                </c:pt>
                <c:pt idx="17">
                  <c:v>0.100293946538473</c:v>
                </c:pt>
                <c:pt idx="18">
                  <c:v>0.193480357634955</c:v>
                </c:pt>
                <c:pt idx="19">
                  <c:v>1</c:v>
                </c:pt>
              </c:numCache>
            </c:numRef>
          </c:yVal>
          <c:smooth val="0"/>
          <c:extLst>
            <c:ext xmlns:c16="http://schemas.microsoft.com/office/drawing/2014/chart" uri="{C3380CC4-5D6E-409C-BE32-E72D297353CC}">
              <c16:uniqueId val="{00000000-8779-45A7-8E76-0B8F0FDBCCE4}"/>
            </c:ext>
          </c:extLst>
        </c:ser>
        <c:dLbls>
          <c:showLegendKey val="0"/>
          <c:showVal val="0"/>
          <c:showCatName val="0"/>
          <c:showSerName val="0"/>
          <c:showPercent val="0"/>
          <c:showBubbleSize val="0"/>
        </c:dLbls>
        <c:axId val="1940273472"/>
        <c:axId val="1847001216"/>
      </c:scatterChart>
      <c:valAx>
        <c:axId val="1940273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crossAx val="1847001216"/>
        <c:crosses val="autoZero"/>
        <c:crossBetween val="midCat"/>
      </c:valAx>
      <c:valAx>
        <c:axId val="184700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CN"/>
          </a:p>
        </c:txPr>
        <c:crossAx val="1940273472"/>
        <c:crosses val="autoZero"/>
        <c:crossBetween val="midCat"/>
      </c:valAx>
      <c:spPr>
        <a:noFill/>
        <a:ln>
          <a:noFill/>
        </a:ln>
        <a:effectLst/>
      </c:spPr>
    </c:plotArea>
    <c:plotVisOnly val="1"/>
    <c:dispBlanksAs val="gap"/>
    <c:showDLblsOverMax val="0"/>
  </c:chart>
  <c:spPr>
    <a:noFill/>
    <a:ln>
      <a:noFill/>
    </a:ln>
    <a:effectLst/>
  </c:spPr>
  <c:txPr>
    <a:bodyPr/>
    <a:lstStyle/>
    <a:p>
      <a:pPr>
        <a:defRPr sz="1200" b="1"/>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227E3-7351-4E42-949E-A4FE28A8E572}" type="datetimeFigureOut">
              <a:rPr lang="zh-CN" altLang="en-US" smtClean="0"/>
              <a:t>2021/3/18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14FE5-1F8D-40C8-A1BD-DA512B9B7C31}" type="slidenum">
              <a:rPr lang="zh-CN" altLang="en-US" smtClean="0"/>
              <a:t>‹#›</a:t>
            </a:fld>
            <a:endParaRPr lang="zh-CN" altLang="en-US"/>
          </a:p>
        </p:txBody>
      </p:sp>
    </p:spTree>
    <p:extLst>
      <p:ext uri="{BB962C8B-B14F-4D97-AF65-F5344CB8AC3E}">
        <p14:creationId xmlns:p14="http://schemas.microsoft.com/office/powerpoint/2010/main" val="1123395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这是一个互联网时代 使用网络和微博的人越来越多体量也巨大，所以说这个市场潜力无穷</a:t>
            </a:r>
            <a:endParaRPr lang="en-US" altLang="zh-CN" dirty="0"/>
          </a:p>
          <a:p>
            <a:r>
              <a:rPr lang="zh-CN" altLang="en-US" dirty="0"/>
              <a:t>那么我们也能发现现在，明星仿佛不用出多么惊艳的作品也能火起来，这是因为他们能带动流量，而流量衡量了一个明星能够夺取用户注意力能力，是占有市场是，吸金能力。所以说这也是</a:t>
            </a:r>
            <a:r>
              <a:rPr lang="zh-CN" altLang="en-US" sz="1200" dirty="0">
                <a:solidFill>
                  <a:schemeClr val="tx2"/>
                </a:solidFill>
              </a:rPr>
              <a:t>一个</a:t>
            </a:r>
            <a:r>
              <a:rPr lang="zh-CN" altLang="zh-CN" sz="1200" dirty="0">
                <a:solidFill>
                  <a:schemeClr val="tx2"/>
                </a:solidFill>
              </a:rPr>
              <a:t>“</a:t>
            </a:r>
            <a:r>
              <a:rPr lang="zh-CN" altLang="en-US" sz="1200" dirty="0">
                <a:solidFill>
                  <a:schemeClr val="tx2"/>
                </a:solidFill>
              </a:rPr>
              <a:t>流量称王</a:t>
            </a:r>
            <a:r>
              <a:rPr lang="zh-CN" altLang="zh-CN" sz="1200" dirty="0">
                <a:solidFill>
                  <a:schemeClr val="tx2"/>
                </a:solidFill>
              </a:rPr>
              <a:t>”与“</a:t>
            </a:r>
            <a:r>
              <a:rPr lang="zh-CN" altLang="en-US" sz="1200" dirty="0">
                <a:solidFill>
                  <a:schemeClr val="tx2"/>
                </a:solidFill>
              </a:rPr>
              <a:t>粉丝经济</a:t>
            </a:r>
            <a:r>
              <a:rPr lang="zh-CN" altLang="zh-CN" sz="1200" dirty="0">
                <a:solidFill>
                  <a:schemeClr val="tx2"/>
                </a:solidFill>
              </a:rPr>
              <a:t>”的时代</a:t>
            </a:r>
            <a:r>
              <a:rPr lang="zh-CN" altLang="en-US" sz="1200" dirty="0">
                <a:solidFill>
                  <a:schemeClr val="tx2"/>
                </a:solidFill>
              </a:rPr>
              <a:t>。</a:t>
            </a:r>
            <a:endParaRPr lang="en-US" altLang="zh-CN" dirty="0"/>
          </a:p>
          <a:p>
            <a:r>
              <a:rPr lang="zh-CN" altLang="en-US" dirty="0"/>
              <a:t>我们小组想要通过微博数据去了解，定位明星们在流量经济时代中所扮演的角色，到底谁才是流量王。</a:t>
            </a:r>
          </a:p>
        </p:txBody>
      </p:sp>
      <p:sp>
        <p:nvSpPr>
          <p:cNvPr id="4" name="灯片编号占位符 3"/>
          <p:cNvSpPr>
            <a:spLocks noGrp="1"/>
          </p:cNvSpPr>
          <p:nvPr>
            <p:ph type="sldNum" sz="quarter" idx="5"/>
          </p:nvPr>
        </p:nvSpPr>
        <p:spPr/>
        <p:txBody>
          <a:bodyPr/>
          <a:lstStyle/>
          <a:p>
            <a:fld id="{9EC14FE5-1F8D-40C8-A1BD-DA512B9B7C31}" type="slidenum">
              <a:rPr lang="zh-CN" altLang="en-US" smtClean="0"/>
              <a:t>3</a:t>
            </a:fld>
            <a:endParaRPr lang="zh-CN" altLang="en-US"/>
          </a:p>
        </p:txBody>
      </p:sp>
    </p:spTree>
    <p:extLst>
      <p:ext uri="{BB962C8B-B14F-4D97-AF65-F5344CB8AC3E}">
        <p14:creationId xmlns:p14="http://schemas.microsoft.com/office/powerpoint/2010/main" val="332572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C14FE5-1F8D-40C8-A1BD-DA512B9B7C31}" type="slidenum">
              <a:rPr lang="zh-CN" altLang="en-US" smtClean="0"/>
              <a:t>17</a:t>
            </a:fld>
            <a:endParaRPr lang="zh-CN" altLang="en-US"/>
          </a:p>
        </p:txBody>
      </p:sp>
    </p:spTree>
    <p:extLst>
      <p:ext uri="{BB962C8B-B14F-4D97-AF65-F5344CB8AC3E}">
        <p14:creationId xmlns:p14="http://schemas.microsoft.com/office/powerpoint/2010/main" val="195402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通过多元统计方法并运用</a:t>
            </a:r>
            <a:r>
              <a:rPr lang="en-US" altLang="zh-CN" sz="1200" kern="1200" dirty="0">
                <a:solidFill>
                  <a:schemeClr val="tx1"/>
                </a:solidFill>
                <a:effectLst/>
                <a:latin typeface="+mn-lt"/>
                <a:ea typeface="+mn-ea"/>
                <a:cs typeface="+mn-cs"/>
              </a:rPr>
              <a:t>SPSS</a:t>
            </a:r>
            <a:r>
              <a:rPr lang="zh-CN" altLang="zh-CN" sz="1200" kern="1200" dirty="0">
                <a:solidFill>
                  <a:schemeClr val="tx1"/>
                </a:solidFill>
                <a:effectLst/>
                <a:latin typeface="+mn-lt"/>
                <a:ea typeface="+mn-ea"/>
                <a:cs typeface="+mn-cs"/>
              </a:rPr>
              <a:t>分析软件去探索我们所关注的娱乐圈是一件很有意义的工作，聚类与判别分析结果符合预期给我们带来巨大的喜悦。通过以上分析，我们可以看到各类明星在“流量称王”时代所处位置，然而真正有强大流量和吸金能力的明星还在少数，希望各位明星继续努力。</a:t>
            </a:r>
            <a:endParaRPr lang="zh-CN" altLang="en-US" dirty="0"/>
          </a:p>
        </p:txBody>
      </p:sp>
      <p:sp>
        <p:nvSpPr>
          <p:cNvPr id="4" name="灯片编号占位符 3"/>
          <p:cNvSpPr>
            <a:spLocks noGrp="1"/>
          </p:cNvSpPr>
          <p:nvPr>
            <p:ph type="sldNum" sz="quarter" idx="5"/>
          </p:nvPr>
        </p:nvSpPr>
        <p:spPr/>
        <p:txBody>
          <a:bodyPr/>
          <a:lstStyle/>
          <a:p>
            <a:fld id="{9EC14FE5-1F8D-40C8-A1BD-DA512B9B7C31}" type="slidenum">
              <a:rPr lang="zh-CN" altLang="en-US" smtClean="0"/>
              <a:t>18</a:t>
            </a:fld>
            <a:endParaRPr lang="zh-CN" altLang="en-US"/>
          </a:p>
        </p:txBody>
      </p:sp>
    </p:spTree>
    <p:extLst>
      <p:ext uri="{BB962C8B-B14F-4D97-AF65-F5344CB8AC3E}">
        <p14:creationId xmlns:p14="http://schemas.microsoft.com/office/powerpoint/2010/main" val="3038418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成份矩阵建议我们提取 </a:t>
            </a:r>
            <a:r>
              <a:rPr lang="en-US" altLang="zh-CN" dirty="0"/>
              <a:t>2 </a:t>
            </a:r>
            <a:r>
              <a:rPr lang="zh-CN" altLang="en-US" dirty="0"/>
              <a:t>个主成分，但解释的总方差表却显示提取成分数为 </a:t>
            </a:r>
            <a:r>
              <a:rPr lang="en-US" altLang="zh-CN" dirty="0"/>
              <a:t>2 </a:t>
            </a:r>
            <a:r>
              <a:rPr lang="zh-CN" altLang="en-US" dirty="0"/>
              <a:t>时</a:t>
            </a:r>
          </a:p>
          <a:p>
            <a:r>
              <a:rPr lang="zh-CN" altLang="en-US" dirty="0"/>
              <a:t>累积解释的总方差仅有 </a:t>
            </a:r>
            <a:r>
              <a:rPr lang="en-US" altLang="zh-CN" dirty="0"/>
              <a:t>63.486%</a:t>
            </a:r>
            <a:r>
              <a:rPr lang="zh-CN" altLang="en-US" dirty="0"/>
              <a:t>，并不能很好地体现原始数据的重要信息，即所得的</a:t>
            </a:r>
          </a:p>
          <a:p>
            <a:r>
              <a:rPr lang="zh-CN" altLang="en-US" dirty="0"/>
              <a:t>各个主成分浓缩原始变量信息的能力差别不大，故我们不选择用主成分分析的方法</a:t>
            </a:r>
          </a:p>
          <a:p>
            <a:r>
              <a:rPr lang="zh-CN" altLang="en-US" dirty="0"/>
              <a:t>进行降维。</a:t>
            </a:r>
          </a:p>
        </p:txBody>
      </p:sp>
      <p:sp>
        <p:nvSpPr>
          <p:cNvPr id="4" name="灯片编号占位符 3"/>
          <p:cNvSpPr>
            <a:spLocks noGrp="1"/>
          </p:cNvSpPr>
          <p:nvPr>
            <p:ph type="sldNum" sz="quarter" idx="5"/>
          </p:nvPr>
        </p:nvSpPr>
        <p:spPr/>
        <p:txBody>
          <a:bodyPr/>
          <a:lstStyle/>
          <a:p>
            <a:fld id="{9EC14FE5-1F8D-40C8-A1BD-DA512B9B7C31}" type="slidenum">
              <a:rPr lang="zh-CN" altLang="en-US" smtClean="0"/>
              <a:t>6</a:t>
            </a:fld>
            <a:endParaRPr lang="zh-CN" altLang="en-US"/>
          </a:p>
        </p:txBody>
      </p:sp>
    </p:spTree>
    <p:extLst>
      <p:ext uri="{BB962C8B-B14F-4D97-AF65-F5344CB8AC3E}">
        <p14:creationId xmlns:p14="http://schemas.microsoft.com/office/powerpoint/2010/main" val="364728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C14FE5-1F8D-40C8-A1BD-DA512B9B7C31}" type="slidenum">
              <a:rPr lang="zh-CN" altLang="en-US" smtClean="0"/>
              <a:t>10</a:t>
            </a:fld>
            <a:endParaRPr lang="zh-CN" altLang="en-US"/>
          </a:p>
        </p:txBody>
      </p:sp>
    </p:spTree>
    <p:extLst>
      <p:ext uri="{BB962C8B-B14F-4D97-AF65-F5344CB8AC3E}">
        <p14:creationId xmlns:p14="http://schemas.microsoft.com/office/powerpoint/2010/main" val="205539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根据上述系统聚类方法下对聚合系数的研究以及与现实意义的结合，我们验证了将样本分为四类的直观经验是可靠的，是经得起检验的。</a:t>
            </a:r>
          </a:p>
          <a:p>
            <a:endParaRPr lang="zh-CN" altLang="en-US" dirty="0"/>
          </a:p>
        </p:txBody>
      </p:sp>
      <p:sp>
        <p:nvSpPr>
          <p:cNvPr id="4" name="灯片编号占位符 3"/>
          <p:cNvSpPr>
            <a:spLocks noGrp="1"/>
          </p:cNvSpPr>
          <p:nvPr>
            <p:ph type="sldNum" sz="quarter" idx="5"/>
          </p:nvPr>
        </p:nvSpPr>
        <p:spPr/>
        <p:txBody>
          <a:bodyPr/>
          <a:lstStyle/>
          <a:p>
            <a:fld id="{9EC14FE5-1F8D-40C8-A1BD-DA512B9B7C31}" type="slidenum">
              <a:rPr lang="zh-CN" altLang="en-US" smtClean="0"/>
              <a:t>11</a:t>
            </a:fld>
            <a:endParaRPr lang="zh-CN" altLang="en-US"/>
          </a:p>
        </p:txBody>
      </p:sp>
    </p:spTree>
    <p:extLst>
      <p:ext uri="{BB962C8B-B14F-4D97-AF65-F5344CB8AC3E}">
        <p14:creationId xmlns:p14="http://schemas.microsoft.com/office/powerpoint/2010/main" val="1428698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C14FE5-1F8D-40C8-A1BD-DA512B9B7C31}" type="slidenum">
              <a:rPr lang="zh-CN" altLang="en-US" smtClean="0"/>
              <a:t>12</a:t>
            </a:fld>
            <a:endParaRPr lang="zh-CN" altLang="en-US"/>
          </a:p>
        </p:txBody>
      </p:sp>
    </p:spTree>
    <p:extLst>
      <p:ext uri="{BB962C8B-B14F-4D97-AF65-F5344CB8AC3E}">
        <p14:creationId xmlns:p14="http://schemas.microsoft.com/office/powerpoint/2010/main" val="166570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特别地，与系统聚类结果相比，快速聚类方法得到的结果虽然在每一类的具体人数上有较大差异，但每一类的特质以及分类思路都几乎相同，二者的结论大体相似，并且互相补充，也从侧面说明了两种聚类结果的可靠性</a:t>
            </a:r>
            <a:endParaRPr lang="zh-CN" altLang="en-US" dirty="0"/>
          </a:p>
        </p:txBody>
      </p:sp>
      <p:sp>
        <p:nvSpPr>
          <p:cNvPr id="4" name="灯片编号占位符 3"/>
          <p:cNvSpPr>
            <a:spLocks noGrp="1"/>
          </p:cNvSpPr>
          <p:nvPr>
            <p:ph type="sldNum" sz="quarter" idx="5"/>
          </p:nvPr>
        </p:nvSpPr>
        <p:spPr/>
        <p:txBody>
          <a:bodyPr/>
          <a:lstStyle/>
          <a:p>
            <a:fld id="{9EC14FE5-1F8D-40C8-A1BD-DA512B9B7C31}" type="slidenum">
              <a:rPr lang="zh-CN" altLang="en-US" smtClean="0"/>
              <a:t>13</a:t>
            </a:fld>
            <a:endParaRPr lang="zh-CN" altLang="en-US"/>
          </a:p>
        </p:txBody>
      </p:sp>
    </p:spTree>
    <p:extLst>
      <p:ext uri="{BB962C8B-B14F-4D97-AF65-F5344CB8AC3E}">
        <p14:creationId xmlns:p14="http://schemas.microsoft.com/office/powerpoint/2010/main" val="309648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在对明星微博进行聚类后，我们又从微博上搜集了几位近期新出现的热度较高的明星的相关数据，尝试通过判别分析对这几位明星所属类别进行判别。</a:t>
            </a:r>
          </a:p>
          <a:p>
            <a:r>
              <a:rPr lang="zh-CN" altLang="zh-CN" sz="1200" kern="1200" dirty="0">
                <a:solidFill>
                  <a:schemeClr val="tx1"/>
                </a:solidFill>
                <a:effectLst/>
                <a:latin typeface="+mn-lt"/>
                <a:ea typeface="+mn-ea"/>
                <a:cs typeface="+mn-cs"/>
              </a:rPr>
              <a:t>（注：为消除量纲的影响，在此我们对于所有数据都进行了标准化处理。）</a:t>
            </a:r>
          </a:p>
          <a:p>
            <a:r>
              <a:rPr lang="zh-CN" altLang="zh-CN" sz="1200" kern="1200" dirty="0">
                <a:solidFill>
                  <a:schemeClr val="tx1"/>
                </a:solidFill>
                <a:effectLst/>
                <a:latin typeface="+mn-lt"/>
                <a:ea typeface="+mn-ea"/>
                <a:cs typeface="+mn-cs"/>
              </a:rPr>
              <a:t>利用原数据进行一次判别分析，以验证判别的可行性并确定采用的先验概率。</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9EC14FE5-1F8D-40C8-A1BD-DA512B9B7C31}" type="slidenum">
              <a:rPr lang="zh-CN" altLang="en-US" smtClean="0"/>
              <a:t>14</a:t>
            </a:fld>
            <a:endParaRPr lang="zh-CN" altLang="en-US"/>
          </a:p>
        </p:txBody>
      </p:sp>
    </p:spTree>
    <p:extLst>
      <p:ext uri="{BB962C8B-B14F-4D97-AF65-F5344CB8AC3E}">
        <p14:creationId xmlns:p14="http://schemas.microsoft.com/office/powerpoint/2010/main" val="402960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由于选用相同的先验概率，贝叶斯和</a:t>
            </a:r>
            <a:r>
              <a:rPr lang="en-US" altLang="zh-CN" sz="1200" kern="1200" dirty="0">
                <a:solidFill>
                  <a:schemeClr val="tx1"/>
                </a:solidFill>
                <a:effectLst/>
                <a:latin typeface="+mn-lt"/>
                <a:ea typeface="+mn-ea"/>
                <a:cs typeface="+mn-cs"/>
              </a:rPr>
              <a:t>fisher</a:t>
            </a:r>
            <a:r>
              <a:rPr lang="zh-CN" altLang="en-US" sz="1200" kern="1200" dirty="0">
                <a:solidFill>
                  <a:schemeClr val="tx1"/>
                </a:solidFill>
                <a:effectLst/>
                <a:latin typeface="+mn-lt"/>
                <a:ea typeface="+mn-ea"/>
                <a:cs typeface="+mn-cs"/>
              </a:rPr>
              <a:t>的结果等同，所以我们这里直接用典型判别函数</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在通过组均值</a:t>
            </a:r>
            <a:r>
              <a:rPr lang="en-US" altLang="zh-CN" sz="1200" kern="1200" dirty="0">
                <a:solidFill>
                  <a:schemeClr val="tx1"/>
                </a:solidFill>
                <a:effectLst/>
                <a:latin typeface="+mn-lt"/>
                <a:ea typeface="+mn-ea"/>
                <a:cs typeface="+mn-cs"/>
              </a:rPr>
              <a:t>F</a:t>
            </a:r>
            <a:r>
              <a:rPr lang="zh-CN" altLang="en-US" sz="1200" kern="1200" dirty="0">
                <a:solidFill>
                  <a:schemeClr val="tx1"/>
                </a:solidFill>
                <a:effectLst/>
                <a:latin typeface="+mn-lt"/>
                <a:ea typeface="+mn-ea"/>
                <a:cs typeface="+mn-cs"/>
              </a:rPr>
              <a:t>检验后，我们可以得到</a:t>
            </a:r>
            <a:r>
              <a:rPr lang="en-US" altLang="zh-CN" sz="1200" kern="1200" dirty="0">
                <a:solidFill>
                  <a:schemeClr val="tx1"/>
                </a:solidFill>
                <a:effectLst/>
                <a:latin typeface="+mn-lt"/>
                <a:ea typeface="+mn-ea"/>
                <a:cs typeface="+mn-cs"/>
              </a:rPr>
              <a:t>SPSS</a:t>
            </a:r>
            <a:r>
              <a:rPr lang="zh-CN" altLang="en-US" sz="1200" kern="1200" dirty="0">
                <a:solidFill>
                  <a:schemeClr val="tx1"/>
                </a:solidFill>
                <a:effectLst/>
                <a:latin typeface="+mn-lt"/>
                <a:ea typeface="+mn-ea"/>
                <a:cs typeface="+mn-cs"/>
              </a:rPr>
              <a:t>提供的三个</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以上三个函数可提取全部的方差信息，且各组均值在三个函数上存在显著差异，我们保留以上三个判别函数，并利用以上三个判别函数对新</a:t>
            </a:r>
            <a:r>
              <a:rPr lang="zh-CN" altLang="en-US" sz="1200" kern="1200" dirty="0">
                <a:solidFill>
                  <a:schemeClr val="tx1"/>
                </a:solidFill>
                <a:effectLst/>
                <a:latin typeface="+mn-lt"/>
                <a:ea typeface="+mn-ea"/>
                <a:cs typeface="+mn-cs"/>
              </a:rPr>
              <a:t>样本</a:t>
            </a:r>
            <a:r>
              <a:rPr lang="zh-CN" altLang="zh-CN" sz="1200" kern="1200" dirty="0">
                <a:solidFill>
                  <a:schemeClr val="tx1"/>
                </a:solidFill>
                <a:effectLst/>
                <a:latin typeface="+mn-lt"/>
                <a:ea typeface="+mn-ea"/>
                <a:cs typeface="+mn-cs"/>
              </a:rPr>
              <a:t>进行判别</a:t>
            </a:r>
          </a:p>
          <a:p>
            <a:endParaRPr lang="zh-CN" altLang="en-US" dirty="0"/>
          </a:p>
        </p:txBody>
      </p:sp>
      <p:sp>
        <p:nvSpPr>
          <p:cNvPr id="4" name="灯片编号占位符 3"/>
          <p:cNvSpPr>
            <a:spLocks noGrp="1"/>
          </p:cNvSpPr>
          <p:nvPr>
            <p:ph type="sldNum" sz="quarter" idx="5"/>
          </p:nvPr>
        </p:nvSpPr>
        <p:spPr/>
        <p:txBody>
          <a:bodyPr/>
          <a:lstStyle/>
          <a:p>
            <a:fld id="{9EC14FE5-1F8D-40C8-A1BD-DA512B9B7C31}" type="slidenum">
              <a:rPr lang="zh-CN" altLang="en-US" smtClean="0"/>
              <a:t>15</a:t>
            </a:fld>
            <a:endParaRPr lang="zh-CN" altLang="en-US"/>
          </a:p>
        </p:txBody>
      </p:sp>
    </p:spTree>
    <p:extLst>
      <p:ext uri="{BB962C8B-B14F-4D97-AF65-F5344CB8AC3E}">
        <p14:creationId xmlns:p14="http://schemas.microsoft.com/office/powerpoint/2010/main" val="3005128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从微博上搜集了几位近期新出现的热度较高的明星的相关数据，尝试通过判别分析对这几位明星所属类别进行判别。</a:t>
            </a:r>
          </a:p>
          <a:p>
            <a:endParaRPr lang="zh-CN" altLang="en-US" dirty="0"/>
          </a:p>
        </p:txBody>
      </p:sp>
      <p:sp>
        <p:nvSpPr>
          <p:cNvPr id="4" name="灯片编号占位符 3"/>
          <p:cNvSpPr>
            <a:spLocks noGrp="1"/>
          </p:cNvSpPr>
          <p:nvPr>
            <p:ph type="sldNum" sz="quarter" idx="5"/>
          </p:nvPr>
        </p:nvSpPr>
        <p:spPr/>
        <p:txBody>
          <a:bodyPr/>
          <a:lstStyle/>
          <a:p>
            <a:fld id="{9EC14FE5-1F8D-40C8-A1BD-DA512B9B7C31}" type="slidenum">
              <a:rPr lang="zh-CN" altLang="en-US" smtClean="0"/>
              <a:t>16</a:t>
            </a:fld>
            <a:endParaRPr lang="zh-CN" altLang="en-US"/>
          </a:p>
        </p:txBody>
      </p:sp>
    </p:spTree>
    <p:extLst>
      <p:ext uri="{BB962C8B-B14F-4D97-AF65-F5344CB8AC3E}">
        <p14:creationId xmlns:p14="http://schemas.microsoft.com/office/powerpoint/2010/main" val="273036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51912F-764B-44F2-B561-6A7497F9CCCF}"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81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51912F-764B-44F2-B561-6A7497F9CCCF}" type="slidenum">
              <a:rPr lang="zh-CN" altLang="en-US" smtClean="0"/>
              <a:t>‹#›</a:t>
            </a:fld>
            <a:endParaRPr lang="zh-CN" altLang="en-US"/>
          </a:p>
        </p:txBody>
      </p:sp>
    </p:spTree>
    <p:extLst>
      <p:ext uri="{BB962C8B-B14F-4D97-AF65-F5344CB8AC3E}">
        <p14:creationId xmlns:p14="http://schemas.microsoft.com/office/powerpoint/2010/main" val="1494392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51912F-764B-44F2-B561-6A7497F9CCCF}" type="slidenum">
              <a:rPr lang="zh-CN" altLang="en-US" smtClean="0"/>
              <a:t>‹#›</a:t>
            </a:fld>
            <a:endParaRPr lang="zh-CN" altLang="en-US"/>
          </a:p>
        </p:txBody>
      </p:sp>
    </p:spTree>
    <p:extLst>
      <p:ext uri="{BB962C8B-B14F-4D97-AF65-F5344CB8AC3E}">
        <p14:creationId xmlns:p14="http://schemas.microsoft.com/office/powerpoint/2010/main" val="1471613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51912F-764B-44F2-B561-6A7497F9CCCF}" type="slidenum">
              <a:rPr lang="zh-CN" altLang="en-US" smtClean="0"/>
              <a:t>‹#›</a:t>
            </a:fld>
            <a:endParaRPr lang="zh-CN" altLang="en-US"/>
          </a:p>
        </p:txBody>
      </p:sp>
    </p:spTree>
    <p:extLst>
      <p:ext uri="{BB962C8B-B14F-4D97-AF65-F5344CB8AC3E}">
        <p14:creationId xmlns:p14="http://schemas.microsoft.com/office/powerpoint/2010/main" val="951334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51912F-764B-44F2-B561-6A7497F9CCCF}"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732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51912F-764B-44F2-B561-6A7497F9CCCF}" type="slidenum">
              <a:rPr lang="zh-CN" altLang="en-US" smtClean="0"/>
              <a:t>‹#›</a:t>
            </a:fld>
            <a:endParaRPr lang="zh-CN" altLang="en-US"/>
          </a:p>
        </p:txBody>
      </p:sp>
    </p:spTree>
    <p:extLst>
      <p:ext uri="{BB962C8B-B14F-4D97-AF65-F5344CB8AC3E}">
        <p14:creationId xmlns:p14="http://schemas.microsoft.com/office/powerpoint/2010/main" val="114961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5"/>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851912F-764B-44F2-B561-6A7497F9CCCF}" type="slidenum">
              <a:rPr lang="zh-CN" altLang="en-US" smtClean="0"/>
              <a:t>‹#›</a:t>
            </a:fld>
            <a:endParaRPr lang="zh-CN" altLang="en-US"/>
          </a:p>
        </p:txBody>
      </p:sp>
    </p:spTree>
    <p:extLst>
      <p:ext uri="{BB962C8B-B14F-4D97-AF65-F5344CB8AC3E}">
        <p14:creationId xmlns:p14="http://schemas.microsoft.com/office/powerpoint/2010/main" val="144853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851912F-764B-44F2-B561-6A7497F9CCCF}" type="slidenum">
              <a:rPr lang="zh-CN" altLang="en-US" smtClean="0"/>
              <a:t>‹#›</a:t>
            </a:fld>
            <a:endParaRPr lang="zh-CN" altLang="en-US"/>
          </a:p>
        </p:txBody>
      </p:sp>
    </p:spTree>
    <p:extLst>
      <p:ext uri="{BB962C8B-B14F-4D97-AF65-F5344CB8AC3E}">
        <p14:creationId xmlns:p14="http://schemas.microsoft.com/office/powerpoint/2010/main" val="109771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851912F-764B-44F2-B561-6A7497F9CCCF}" type="slidenum">
              <a:rPr lang="zh-CN" altLang="en-US" smtClean="0"/>
              <a:t>‹#›</a:t>
            </a:fld>
            <a:endParaRPr lang="zh-CN" altLang="en-US"/>
          </a:p>
        </p:txBody>
      </p:sp>
    </p:spTree>
    <p:extLst>
      <p:ext uri="{BB962C8B-B14F-4D97-AF65-F5344CB8AC3E}">
        <p14:creationId xmlns:p14="http://schemas.microsoft.com/office/powerpoint/2010/main" val="3117806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EC51499-1CD4-4726-8B77-58BA0D0897F8}" type="datetimeFigureOut">
              <a:rPr lang="zh-CN" altLang="en-US" smtClean="0"/>
              <a:t>2021/3/18</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851912F-764B-44F2-B561-6A7497F9CCCF}" type="slidenum">
              <a:rPr lang="zh-CN" altLang="en-US" smtClean="0"/>
              <a:t>‹#›</a:t>
            </a:fld>
            <a:endParaRPr lang="zh-CN" altLang="en-US"/>
          </a:p>
        </p:txBody>
      </p:sp>
    </p:spTree>
    <p:extLst>
      <p:ext uri="{BB962C8B-B14F-4D97-AF65-F5344CB8AC3E}">
        <p14:creationId xmlns:p14="http://schemas.microsoft.com/office/powerpoint/2010/main" val="418070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EC51499-1CD4-4726-8B77-58BA0D0897F8}" type="datetimeFigureOut">
              <a:rPr lang="zh-CN" altLang="en-US" smtClean="0"/>
              <a:t>2021/3/18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51912F-764B-44F2-B561-6A7497F9CCCF}" type="slidenum">
              <a:rPr lang="zh-CN" altLang="en-US" smtClean="0"/>
              <a:t>‹#›</a:t>
            </a:fld>
            <a:endParaRPr lang="zh-CN" altLang="en-US"/>
          </a:p>
        </p:txBody>
      </p:sp>
    </p:spTree>
    <p:extLst>
      <p:ext uri="{BB962C8B-B14F-4D97-AF65-F5344CB8AC3E}">
        <p14:creationId xmlns:p14="http://schemas.microsoft.com/office/powerpoint/2010/main" val="214354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EC51499-1CD4-4726-8B77-58BA0D0897F8}" type="datetimeFigureOut">
              <a:rPr lang="zh-CN" altLang="en-US" smtClean="0"/>
              <a:t>2021/3/18</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851912F-764B-44F2-B561-6A7497F9CCCF}"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559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6552C89-71AF-4D08-A5F6-FD9EBC9C7F34}"/>
              </a:ext>
            </a:extLst>
          </p:cNvPr>
          <p:cNvSpPr>
            <a:spLocks noGrp="1"/>
          </p:cNvSpPr>
          <p:nvPr>
            <p:ph type="subTitle" idx="1"/>
          </p:nvPr>
        </p:nvSpPr>
        <p:spPr>
          <a:xfrm>
            <a:off x="-3553990" y="5506065"/>
            <a:ext cx="19299980" cy="860322"/>
          </a:xfrm>
        </p:spPr>
        <p:txBody>
          <a:bodyPr>
            <a:normAutofit/>
          </a:bodyPr>
          <a:lstStyle/>
          <a:p>
            <a:pPr algn="ctr"/>
            <a:r>
              <a:rPr lang="en-US" altLang="zh-CN" sz="2000" dirty="0"/>
              <a:t>2018</a:t>
            </a:r>
            <a:r>
              <a:rPr lang="zh-CN" altLang="en-US" sz="2000" dirty="0"/>
              <a:t>年</a:t>
            </a:r>
            <a:r>
              <a:rPr lang="en-US" altLang="zh-CN" sz="2000" dirty="0"/>
              <a:t>11</a:t>
            </a:r>
            <a:r>
              <a:rPr lang="zh-CN" altLang="en-US" sz="2000" dirty="0"/>
              <a:t>月</a:t>
            </a:r>
            <a:r>
              <a:rPr lang="en-US" altLang="zh-CN" sz="2000" dirty="0"/>
              <a:t>26</a:t>
            </a:r>
            <a:r>
              <a:rPr lang="zh-CN" altLang="en-US" sz="2000" dirty="0"/>
              <a:t>日</a:t>
            </a:r>
            <a:endParaRPr lang="en-US" altLang="zh-CN" sz="2000" dirty="0"/>
          </a:p>
          <a:p>
            <a:pPr algn="ctr"/>
            <a:r>
              <a:rPr lang="zh-CN" altLang="zh-CN" sz="2000" dirty="0"/>
              <a:t>范颖斐</a:t>
            </a:r>
            <a:endParaRPr lang="zh-CN" altLang="en-US" sz="2000" dirty="0"/>
          </a:p>
        </p:txBody>
      </p:sp>
      <p:sp>
        <p:nvSpPr>
          <p:cNvPr id="4" name="矩形 3">
            <a:extLst>
              <a:ext uri="{FF2B5EF4-FFF2-40B4-BE49-F238E27FC236}">
                <a16:creationId xmlns:a16="http://schemas.microsoft.com/office/drawing/2014/main" id="{7A55814B-A98B-4B9F-9CAD-8D53E62E8196}"/>
              </a:ext>
            </a:extLst>
          </p:cNvPr>
          <p:cNvSpPr/>
          <p:nvPr/>
        </p:nvSpPr>
        <p:spPr>
          <a:xfrm>
            <a:off x="590502" y="1819276"/>
            <a:ext cx="9910350" cy="1754326"/>
          </a:xfrm>
          <a:prstGeom prst="rect">
            <a:avLst/>
          </a:prstGeom>
          <a:noFill/>
        </p:spPr>
        <p:txBody>
          <a:bodyPr wrap="square" lIns="91440" tIns="45720" rIns="91440" bIns="45720">
            <a:spAutoFit/>
          </a:bodyPr>
          <a:lstStyle/>
          <a:p>
            <a:pPr algn="ctr"/>
            <a:r>
              <a:rPr lang="zh-CN" altLang="zh-CN" sz="54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rPr>
              <a:t>基于聚类与判别分析</a:t>
            </a:r>
            <a:br>
              <a:rPr lang="en-US" altLang="zh-CN" sz="54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rPr>
            </a:br>
            <a:r>
              <a:rPr lang="en-US" altLang="zh-CN" sz="54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rPr>
              <a:t>                  </a:t>
            </a:r>
            <a:r>
              <a:rPr lang="zh-CN" altLang="zh-CN" sz="54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rPr>
              <a:t>对明星微博进行分类</a:t>
            </a:r>
            <a:endParaRPr lang="zh-CN" altLang="en-US" sz="54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endParaRPr>
          </a:p>
        </p:txBody>
      </p:sp>
      <p:pic>
        <p:nvPicPr>
          <p:cNvPr id="6" name="图片 5">
            <a:extLst>
              <a:ext uri="{FF2B5EF4-FFF2-40B4-BE49-F238E27FC236}">
                <a16:creationId xmlns:a16="http://schemas.microsoft.com/office/drawing/2014/main" id="{4C94615B-9537-4D92-B8F1-F58AE808F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386" y="1069259"/>
            <a:ext cx="1247466" cy="860322"/>
          </a:xfrm>
          <a:prstGeom prst="rect">
            <a:avLst/>
          </a:prstGeom>
        </p:spPr>
      </p:pic>
    </p:spTree>
    <p:extLst>
      <p:ext uri="{BB962C8B-B14F-4D97-AF65-F5344CB8AC3E}">
        <p14:creationId xmlns:p14="http://schemas.microsoft.com/office/powerpoint/2010/main" val="2254826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p:nvPr>
        </p:nvSpPr>
        <p:spPr>
          <a:xfrm>
            <a:off x="-95693" y="-1671535"/>
            <a:ext cx="4476307" cy="2286000"/>
          </a:xfrm>
        </p:spPr>
        <p:txBody>
          <a:bodyPr>
            <a:normAutofit/>
          </a:bodyPr>
          <a:lstStyle/>
          <a:p>
            <a:r>
              <a:rPr lang="zh-CN" altLang="en-US" sz="2400" b="1" dirty="0">
                <a:latin typeface="黑体" panose="02010609060101010101" pitchFamily="49" charset="-122"/>
                <a:ea typeface="黑体" panose="02010609060101010101" pitchFamily="49" charset="-122"/>
              </a:rPr>
              <a:t>三</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聚类分析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系统聚类</a:t>
            </a:r>
          </a:p>
        </p:txBody>
      </p:sp>
      <p:sp>
        <p:nvSpPr>
          <p:cNvPr id="4" name="文本占位符 3">
            <a:extLst>
              <a:ext uri="{FF2B5EF4-FFF2-40B4-BE49-F238E27FC236}">
                <a16:creationId xmlns:a16="http://schemas.microsoft.com/office/drawing/2014/main" id="{3E067071-79AD-4590-9112-A7E691DFD26A}"/>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zh-CN" altLang="en-US" sz="2800" b="1" dirty="0"/>
              <a:t>各类别中心比较</a:t>
            </a:r>
            <a:endParaRPr lang="en-US" altLang="zh-CN" sz="2800" b="1" dirty="0"/>
          </a:p>
          <a:p>
            <a:pPr marL="457200" indent="-457200">
              <a:buFont typeface="Arial" panose="020B0604020202020204" pitchFamily="34" charset="0"/>
              <a:buChar char="•"/>
            </a:pPr>
            <a:r>
              <a:rPr lang="zh-CN" altLang="en-US" sz="2800" b="1" dirty="0"/>
              <a:t>分类的实际意义</a:t>
            </a:r>
            <a:endParaRPr lang="en-US" altLang="zh-CN" sz="2800" b="1" dirty="0"/>
          </a:p>
        </p:txBody>
      </p:sp>
      <p:sp>
        <p:nvSpPr>
          <p:cNvPr id="9" name="矩形 8">
            <a:extLst>
              <a:ext uri="{FF2B5EF4-FFF2-40B4-BE49-F238E27FC236}">
                <a16:creationId xmlns:a16="http://schemas.microsoft.com/office/drawing/2014/main" id="{5895EFFD-C800-4407-BB18-5A4FB69C460F}"/>
              </a:ext>
            </a:extLst>
          </p:cNvPr>
          <p:cNvSpPr/>
          <p:nvPr/>
        </p:nvSpPr>
        <p:spPr>
          <a:xfrm>
            <a:off x="4217648" y="3039320"/>
            <a:ext cx="8089390" cy="3908762"/>
          </a:xfrm>
          <a:prstGeom prst="rect">
            <a:avLst/>
          </a:prstGeom>
          <a:noFill/>
        </p:spPr>
        <p:txBody>
          <a:bodyPr wrap="square" lIns="91440" tIns="45720" rIns="91440" bIns="45720">
            <a:spAutoFit/>
          </a:bodyPr>
          <a:lstStyle/>
          <a:p>
            <a:r>
              <a:rPr lang="en-US" altLang="zh-CN" dirty="0"/>
              <a:t> </a:t>
            </a:r>
            <a:endParaRPr lang="zh-CN" altLang="zh-CN" dirty="0"/>
          </a:p>
          <a:p>
            <a:r>
              <a:rPr lang="zh-CN" altLang="zh-CN" sz="2000" b="1" dirty="0"/>
              <a:t>第一类“艺术家”（叶璇、蔡康永、金莎</a:t>
            </a:r>
            <a:r>
              <a:rPr lang="zh-CN" altLang="en-US" sz="2000" b="1" dirty="0"/>
              <a:t>共</a:t>
            </a:r>
            <a:r>
              <a:rPr lang="en-US" altLang="zh-CN" sz="2000" b="1" dirty="0"/>
              <a:t>3</a:t>
            </a:r>
            <a:r>
              <a:rPr lang="zh-CN" altLang="zh-CN" sz="2000" b="1" dirty="0"/>
              <a:t>人）</a:t>
            </a:r>
            <a:endParaRPr lang="en-US" altLang="zh-CN" sz="2000" b="1" dirty="0"/>
          </a:p>
          <a:p>
            <a:pPr marL="285750" indent="-285750">
              <a:buFont typeface="Arial" panose="020B0604020202020204" pitchFamily="34" charset="0"/>
              <a:buChar char="•"/>
            </a:pPr>
            <a:r>
              <a:rPr lang="zh-CN" altLang="en-US" b="1" dirty="0">
                <a:solidFill>
                  <a:schemeClr val="tx2"/>
                </a:solidFill>
              </a:rPr>
              <a:t>高活跃：</a:t>
            </a:r>
            <a:r>
              <a:rPr lang="zh-CN" altLang="zh-CN" dirty="0">
                <a:solidFill>
                  <a:schemeClr val="tx2"/>
                </a:solidFill>
              </a:rPr>
              <a:t>关注数极高，约为其他组的</a:t>
            </a:r>
            <a:r>
              <a:rPr lang="en-US" altLang="zh-CN" dirty="0">
                <a:solidFill>
                  <a:schemeClr val="tx2"/>
                </a:solidFill>
              </a:rPr>
              <a:t>6</a:t>
            </a:r>
            <a:r>
              <a:rPr lang="zh-CN" altLang="zh-CN" dirty="0">
                <a:solidFill>
                  <a:schemeClr val="tx2"/>
                </a:solidFill>
              </a:rPr>
              <a:t>倍甚至</a:t>
            </a:r>
            <a:r>
              <a:rPr lang="en-US" altLang="zh-CN" dirty="0">
                <a:solidFill>
                  <a:schemeClr val="tx2"/>
                </a:solidFill>
              </a:rPr>
              <a:t>13</a:t>
            </a:r>
            <a:r>
              <a:rPr lang="zh-CN" altLang="zh-CN" dirty="0">
                <a:solidFill>
                  <a:schemeClr val="tx2"/>
                </a:solidFill>
              </a:rPr>
              <a:t>倍</a:t>
            </a:r>
            <a:r>
              <a:rPr lang="zh-CN" altLang="en-US" dirty="0">
                <a:solidFill>
                  <a:schemeClr val="tx2"/>
                </a:solidFill>
              </a:rPr>
              <a:t>；</a:t>
            </a:r>
            <a:r>
              <a:rPr lang="zh-CN" altLang="zh-CN" dirty="0">
                <a:solidFill>
                  <a:schemeClr val="tx2"/>
                </a:solidFill>
              </a:rPr>
              <a:t>微博数排名第二</a:t>
            </a:r>
            <a:endParaRPr lang="en-US" altLang="zh-CN" dirty="0">
              <a:solidFill>
                <a:schemeClr val="tx2"/>
              </a:solidFill>
            </a:endParaRPr>
          </a:p>
          <a:p>
            <a:pPr marL="285750" indent="-285750">
              <a:buFont typeface="Arial" panose="020B0604020202020204" pitchFamily="34" charset="0"/>
              <a:buChar char="•"/>
            </a:pPr>
            <a:r>
              <a:rPr lang="zh-CN" altLang="en-US" b="1" dirty="0">
                <a:solidFill>
                  <a:schemeClr val="tx2"/>
                </a:solidFill>
              </a:rPr>
              <a:t>低人气：</a:t>
            </a:r>
            <a:r>
              <a:rPr lang="zh-CN" altLang="zh-CN" dirty="0">
                <a:solidFill>
                  <a:schemeClr val="tx2"/>
                </a:solidFill>
              </a:rPr>
              <a:t>粉丝数排名第三</a:t>
            </a:r>
            <a:r>
              <a:rPr lang="zh-CN" altLang="en-US" dirty="0">
                <a:solidFill>
                  <a:schemeClr val="tx2"/>
                </a:solidFill>
              </a:rPr>
              <a:t>；</a:t>
            </a:r>
            <a:r>
              <a:rPr lang="zh-CN" altLang="zh-CN" dirty="0">
                <a:solidFill>
                  <a:schemeClr val="tx2"/>
                </a:solidFill>
              </a:rPr>
              <a:t>爱慕值排名倒数第一，远远低于其他组别。</a:t>
            </a:r>
            <a:endParaRPr lang="en-US" altLang="zh-CN" dirty="0">
              <a:solidFill>
                <a:schemeClr val="tx2"/>
              </a:solidFill>
            </a:endParaRPr>
          </a:p>
          <a:p>
            <a:pPr marL="285750" indent="-285750">
              <a:buFont typeface="Arial" panose="020B0604020202020204" pitchFamily="34" charset="0"/>
              <a:buChar char="•"/>
            </a:pPr>
            <a:r>
              <a:rPr lang="zh-CN" altLang="zh-CN" dirty="0">
                <a:solidFill>
                  <a:schemeClr val="tx2"/>
                </a:solidFill>
              </a:rPr>
              <a:t>属于在社会上有广泛知名度，但</a:t>
            </a:r>
            <a:r>
              <a:rPr lang="zh-CN" altLang="en-US" dirty="0">
                <a:solidFill>
                  <a:schemeClr val="tx2"/>
                </a:solidFill>
              </a:rPr>
              <a:t>年轻</a:t>
            </a:r>
            <a:r>
              <a:rPr lang="zh-CN" altLang="zh-CN" dirty="0">
                <a:solidFill>
                  <a:schemeClr val="tx2"/>
                </a:solidFill>
              </a:rPr>
              <a:t>粉丝数目较少的明星</a:t>
            </a:r>
            <a:r>
              <a:rPr lang="zh-CN" altLang="en-US" dirty="0">
                <a:solidFill>
                  <a:schemeClr val="tx2"/>
                </a:solidFill>
              </a:rPr>
              <a:t>；</a:t>
            </a:r>
            <a:r>
              <a:rPr lang="zh-CN" altLang="zh-CN" dirty="0">
                <a:solidFill>
                  <a:schemeClr val="tx2"/>
                </a:solidFill>
              </a:rPr>
              <a:t>出道时间较早，艺术作品较多，个人特色鲜明</a:t>
            </a:r>
            <a:r>
              <a:rPr lang="zh-CN" altLang="zh-CN" sz="2000" dirty="0">
                <a:solidFill>
                  <a:schemeClr val="tx2"/>
                </a:solidFill>
              </a:rPr>
              <a:t>。</a:t>
            </a:r>
          </a:p>
          <a:p>
            <a:endParaRPr lang="en-US" altLang="zh-CN" sz="2000" b="1" dirty="0"/>
          </a:p>
          <a:p>
            <a:r>
              <a:rPr lang="zh-CN" altLang="zh-CN" sz="2000" b="1" dirty="0"/>
              <a:t>第二类 “流量王”（易烊千玺、鹿晗、王俊凯</a:t>
            </a:r>
            <a:r>
              <a:rPr lang="zh-CN" altLang="en-US" sz="2000" b="1" dirty="0"/>
              <a:t>共</a:t>
            </a:r>
            <a:r>
              <a:rPr lang="en-US" altLang="zh-CN" sz="2000" b="1" dirty="0"/>
              <a:t>3</a:t>
            </a:r>
            <a:r>
              <a:rPr lang="zh-CN" altLang="zh-CN" sz="2000" b="1" dirty="0"/>
              <a:t>人）</a:t>
            </a:r>
            <a:endParaRPr lang="en-US" altLang="zh-CN" sz="2000" b="1" dirty="0"/>
          </a:p>
          <a:p>
            <a:pPr marL="285750" indent="-285750">
              <a:buFont typeface="Arial" panose="020B0604020202020204" pitchFamily="34" charset="0"/>
              <a:buChar char="•"/>
            </a:pPr>
            <a:r>
              <a:rPr lang="zh-CN" altLang="en-US" b="1" dirty="0">
                <a:solidFill>
                  <a:schemeClr val="tx2"/>
                </a:solidFill>
              </a:rPr>
              <a:t>低活跃</a:t>
            </a:r>
            <a:r>
              <a:rPr lang="zh-CN" altLang="en-US" dirty="0">
                <a:solidFill>
                  <a:schemeClr val="tx2"/>
                </a:solidFill>
              </a:rPr>
              <a:t>：</a:t>
            </a:r>
            <a:r>
              <a:rPr lang="zh-CN" altLang="zh-CN" dirty="0">
                <a:solidFill>
                  <a:schemeClr val="tx2"/>
                </a:solidFill>
              </a:rPr>
              <a:t>关注数和微博数最少</a:t>
            </a:r>
            <a:endParaRPr lang="en-US" altLang="zh-CN" dirty="0">
              <a:solidFill>
                <a:schemeClr val="tx2"/>
              </a:solidFill>
            </a:endParaRPr>
          </a:p>
          <a:p>
            <a:pPr marL="285750" indent="-285750">
              <a:buFont typeface="Arial" panose="020B0604020202020204" pitchFamily="34" charset="0"/>
              <a:buChar char="•"/>
            </a:pPr>
            <a:r>
              <a:rPr lang="zh-CN" altLang="en-US" b="1" dirty="0">
                <a:solidFill>
                  <a:schemeClr val="tx2"/>
                </a:solidFill>
              </a:rPr>
              <a:t>高人气：</a:t>
            </a:r>
            <a:r>
              <a:rPr lang="zh-CN" altLang="zh-CN" dirty="0">
                <a:solidFill>
                  <a:schemeClr val="tx2"/>
                </a:solidFill>
              </a:rPr>
              <a:t>粉丝数排名第二，且与第一有着较明显的差距</a:t>
            </a:r>
            <a:r>
              <a:rPr lang="zh-CN" altLang="en-US" dirty="0">
                <a:solidFill>
                  <a:schemeClr val="tx2"/>
                </a:solidFill>
              </a:rPr>
              <a:t>；</a:t>
            </a:r>
            <a:r>
              <a:rPr lang="zh-CN" altLang="zh-CN" dirty="0">
                <a:solidFill>
                  <a:schemeClr val="tx2"/>
                </a:solidFill>
              </a:rPr>
              <a:t>爱慕值遥遥领先</a:t>
            </a:r>
            <a:endParaRPr lang="en-US" altLang="zh-CN" dirty="0">
              <a:solidFill>
                <a:schemeClr val="tx2"/>
              </a:solidFill>
            </a:endParaRPr>
          </a:p>
          <a:p>
            <a:pPr marL="285750" indent="-285750">
              <a:buFont typeface="Arial" panose="020B0604020202020204" pitchFamily="34" charset="0"/>
              <a:buChar char="•"/>
            </a:pPr>
            <a:r>
              <a:rPr lang="zh-CN" altLang="zh-CN" dirty="0">
                <a:solidFill>
                  <a:schemeClr val="tx2"/>
                </a:solidFill>
              </a:rPr>
              <a:t>粉丝群体中多为愿意为他们花钱刷榜的铁粉，属于当代流量“小鲜肉”类型</a:t>
            </a:r>
          </a:p>
          <a:p>
            <a:endParaRPr lang="zh-CN" altLang="zh-CN" dirty="0"/>
          </a:p>
          <a:p>
            <a:pPr algn="ctr"/>
            <a:endPar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3" name="表格 2">
            <a:extLst>
              <a:ext uri="{FF2B5EF4-FFF2-40B4-BE49-F238E27FC236}">
                <a16:creationId xmlns:a16="http://schemas.microsoft.com/office/drawing/2014/main" id="{920E46FF-FA2C-47A3-A5DC-EB6C75F2E0D7}"/>
              </a:ext>
            </a:extLst>
          </p:cNvPr>
          <p:cNvGraphicFramePr>
            <a:graphicFrameLocks noGrp="1"/>
          </p:cNvGraphicFramePr>
          <p:nvPr>
            <p:extLst>
              <p:ext uri="{D42A27DB-BD31-4B8C-83A1-F6EECF244321}">
                <p14:modId xmlns:p14="http://schemas.microsoft.com/office/powerpoint/2010/main" val="189641352"/>
              </p:ext>
            </p:extLst>
          </p:nvPr>
        </p:nvGraphicFramePr>
        <p:xfrm>
          <a:off x="4217648" y="614465"/>
          <a:ext cx="7974352" cy="2096303"/>
        </p:xfrm>
        <a:graphic>
          <a:graphicData uri="http://schemas.openxmlformats.org/drawingml/2006/table">
            <a:tbl>
              <a:tblPr firstRow="1" firstCol="1" bandRow="1">
                <a:tableStyleId>{5C22544A-7EE6-4342-B048-85BDC9FD1C3A}</a:tableStyleId>
              </a:tblPr>
              <a:tblGrid>
                <a:gridCol w="1037581">
                  <a:extLst>
                    <a:ext uri="{9D8B030D-6E8A-4147-A177-3AD203B41FA5}">
                      <a16:colId xmlns:a16="http://schemas.microsoft.com/office/drawing/2014/main" val="4267677387"/>
                    </a:ext>
                  </a:extLst>
                </a:gridCol>
                <a:gridCol w="1066922">
                  <a:extLst>
                    <a:ext uri="{9D8B030D-6E8A-4147-A177-3AD203B41FA5}">
                      <a16:colId xmlns:a16="http://schemas.microsoft.com/office/drawing/2014/main" val="1049018222"/>
                    </a:ext>
                  </a:extLst>
                </a:gridCol>
                <a:gridCol w="1388777">
                  <a:extLst>
                    <a:ext uri="{9D8B030D-6E8A-4147-A177-3AD203B41FA5}">
                      <a16:colId xmlns:a16="http://schemas.microsoft.com/office/drawing/2014/main" val="1194144799"/>
                    </a:ext>
                  </a:extLst>
                </a:gridCol>
                <a:gridCol w="1066922">
                  <a:extLst>
                    <a:ext uri="{9D8B030D-6E8A-4147-A177-3AD203B41FA5}">
                      <a16:colId xmlns:a16="http://schemas.microsoft.com/office/drawing/2014/main" val="3825007736"/>
                    </a:ext>
                  </a:extLst>
                </a:gridCol>
                <a:gridCol w="1066922">
                  <a:extLst>
                    <a:ext uri="{9D8B030D-6E8A-4147-A177-3AD203B41FA5}">
                      <a16:colId xmlns:a16="http://schemas.microsoft.com/office/drawing/2014/main" val="1006239774"/>
                    </a:ext>
                  </a:extLst>
                </a:gridCol>
                <a:gridCol w="1280306">
                  <a:extLst>
                    <a:ext uri="{9D8B030D-6E8A-4147-A177-3AD203B41FA5}">
                      <a16:colId xmlns:a16="http://schemas.microsoft.com/office/drawing/2014/main" val="4247994171"/>
                    </a:ext>
                  </a:extLst>
                </a:gridCol>
                <a:gridCol w="1066922">
                  <a:extLst>
                    <a:ext uri="{9D8B030D-6E8A-4147-A177-3AD203B41FA5}">
                      <a16:colId xmlns:a16="http://schemas.microsoft.com/office/drawing/2014/main" val="4085749234"/>
                    </a:ext>
                  </a:extLst>
                </a:gridCol>
              </a:tblGrid>
              <a:tr h="434599">
                <a:tc>
                  <a:txBody>
                    <a:bodyPr/>
                    <a:lstStyle/>
                    <a:p>
                      <a:pPr algn="ctr">
                        <a:spcAft>
                          <a:spcPts val="0"/>
                        </a:spcAft>
                      </a:pPr>
                      <a:r>
                        <a:rPr lang="zh-CN" sz="1800" kern="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800" kern="0" dirty="0">
                          <a:effectLst/>
                        </a:rPr>
                        <a:t>关注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800" kern="0" dirty="0">
                          <a:effectLst/>
                        </a:rPr>
                        <a:t>粉丝</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800" kern="0">
                          <a:effectLst/>
                        </a:rPr>
                        <a:t>微博数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800" kern="0">
                          <a:effectLst/>
                        </a:rPr>
                        <a:t>微博等级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800" kern="0">
                          <a:effectLst/>
                        </a:rPr>
                        <a:t>爱慕值</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800" kern="0">
                          <a:effectLst/>
                        </a:rPr>
                        <a:t>会员等级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97407345"/>
                  </a:ext>
                </a:extLst>
              </a:tr>
              <a:tr h="409035">
                <a:tc>
                  <a:txBody>
                    <a:bodyPr/>
                    <a:lstStyle/>
                    <a:p>
                      <a:pPr algn="ctr">
                        <a:spcAft>
                          <a:spcPts val="0"/>
                        </a:spcAft>
                      </a:pPr>
                      <a:r>
                        <a:rPr lang="zh-CN" sz="1800" kern="0">
                          <a:effectLst/>
                        </a:rPr>
                        <a:t>第一类</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1887.00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16848678.33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1468.67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36.67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16669.33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6.00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17689650"/>
                  </a:ext>
                </a:extLst>
              </a:tr>
              <a:tr h="409035">
                <a:tc>
                  <a:txBody>
                    <a:bodyPr/>
                    <a:lstStyle/>
                    <a:p>
                      <a:pPr algn="ctr">
                        <a:spcAft>
                          <a:spcPts val="0"/>
                        </a:spcAft>
                      </a:pPr>
                      <a:r>
                        <a:rPr lang="zh-CN" sz="1800" kern="0">
                          <a:effectLst/>
                        </a:rPr>
                        <a:t>第二类</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148.33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24510028.00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523.33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34.67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5428928.00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6.00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47618080"/>
                  </a:ext>
                </a:extLst>
              </a:tr>
              <a:tr h="409035">
                <a:tc>
                  <a:txBody>
                    <a:bodyPr/>
                    <a:lstStyle/>
                    <a:p>
                      <a:pPr algn="ctr">
                        <a:spcAft>
                          <a:spcPts val="0"/>
                        </a:spcAft>
                      </a:pPr>
                      <a:r>
                        <a:rPr lang="zh-CN" sz="1800" kern="0">
                          <a:effectLst/>
                        </a:rPr>
                        <a:t>第三类</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385.72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67229209.33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3994.11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38.67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302388.22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5.94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63630459"/>
                  </a:ext>
                </a:extLst>
              </a:tr>
              <a:tr h="434599">
                <a:tc>
                  <a:txBody>
                    <a:bodyPr/>
                    <a:lstStyle/>
                    <a:p>
                      <a:pPr algn="ctr">
                        <a:spcAft>
                          <a:spcPts val="0"/>
                        </a:spcAft>
                      </a:pPr>
                      <a:r>
                        <a:rPr lang="zh-CN" sz="1800" kern="0">
                          <a:effectLst/>
                        </a:rPr>
                        <a:t>第四类</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314.76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a:effectLst/>
                        </a:rPr>
                        <a:t>8296593.27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1992.13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32.81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80551.41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800" kern="0" dirty="0">
                          <a:effectLst/>
                        </a:rPr>
                        <a:t>5.50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62213450"/>
                  </a:ext>
                </a:extLst>
              </a:tr>
            </a:tbl>
          </a:graphicData>
        </a:graphic>
      </p:graphicFrame>
      <p:sp>
        <p:nvSpPr>
          <p:cNvPr id="6" name="文本框 5">
            <a:extLst>
              <a:ext uri="{FF2B5EF4-FFF2-40B4-BE49-F238E27FC236}">
                <a16:creationId xmlns:a16="http://schemas.microsoft.com/office/drawing/2014/main" id="{F6FE8C3A-387C-4017-8730-4EA3292F3D49}"/>
              </a:ext>
            </a:extLst>
          </p:cNvPr>
          <p:cNvSpPr txBox="1"/>
          <p:nvPr/>
        </p:nvSpPr>
        <p:spPr>
          <a:xfrm>
            <a:off x="5156791" y="983421"/>
            <a:ext cx="1360967" cy="584775"/>
          </a:xfrm>
          <a:prstGeom prst="rect">
            <a:avLst/>
          </a:prstGeom>
          <a:noFill/>
        </p:spPr>
        <p:txBody>
          <a:bodyPr wrap="square" rtlCol="0">
            <a:spAutoFit/>
          </a:bodyPr>
          <a:lstStyle/>
          <a:p>
            <a:r>
              <a:rPr lang="en-US" altLang="zh-CN" sz="1600" dirty="0">
                <a:solidFill>
                  <a:srgbClr val="FF0000"/>
                </a:solidFill>
              </a:rPr>
              <a:t>1</a:t>
            </a:r>
            <a:endParaRPr lang="zh-CN" altLang="en-US" sz="1600" dirty="0">
              <a:solidFill>
                <a:srgbClr val="FF0000"/>
              </a:solidFill>
            </a:endParaRPr>
          </a:p>
          <a:p>
            <a:endParaRPr lang="zh-CN" altLang="en-US" sz="1600" dirty="0">
              <a:solidFill>
                <a:srgbClr val="FF0000"/>
              </a:solidFill>
            </a:endParaRPr>
          </a:p>
        </p:txBody>
      </p:sp>
      <p:sp>
        <p:nvSpPr>
          <p:cNvPr id="7" name="矩形 6">
            <a:extLst>
              <a:ext uri="{FF2B5EF4-FFF2-40B4-BE49-F238E27FC236}">
                <a16:creationId xmlns:a16="http://schemas.microsoft.com/office/drawing/2014/main" id="{7050C02B-F551-4E43-A6B8-77A15442FBDA}"/>
              </a:ext>
            </a:extLst>
          </p:cNvPr>
          <p:cNvSpPr/>
          <p:nvPr/>
        </p:nvSpPr>
        <p:spPr>
          <a:xfrm>
            <a:off x="6216072" y="1814418"/>
            <a:ext cx="301686" cy="369332"/>
          </a:xfrm>
          <a:prstGeom prst="rect">
            <a:avLst/>
          </a:prstGeom>
        </p:spPr>
        <p:txBody>
          <a:bodyPr wrap="none">
            <a:spAutoFit/>
          </a:bodyPr>
          <a:lstStyle/>
          <a:p>
            <a:r>
              <a:rPr lang="en-US" altLang="zh-CN" dirty="0">
                <a:solidFill>
                  <a:srgbClr val="FF0000"/>
                </a:solidFill>
              </a:rPr>
              <a:t>1</a:t>
            </a:r>
            <a:endParaRPr lang="zh-CN" altLang="en-US" dirty="0">
              <a:solidFill>
                <a:srgbClr val="FF0000"/>
              </a:solidFill>
            </a:endParaRPr>
          </a:p>
        </p:txBody>
      </p:sp>
      <p:sp>
        <p:nvSpPr>
          <p:cNvPr id="11" name="矩形 10">
            <a:extLst>
              <a:ext uri="{FF2B5EF4-FFF2-40B4-BE49-F238E27FC236}">
                <a16:creationId xmlns:a16="http://schemas.microsoft.com/office/drawing/2014/main" id="{CF7E1726-2C09-471D-A511-8F18109D0C74}"/>
              </a:ext>
            </a:extLst>
          </p:cNvPr>
          <p:cNvSpPr/>
          <p:nvPr/>
        </p:nvSpPr>
        <p:spPr>
          <a:xfrm>
            <a:off x="7614469" y="1814418"/>
            <a:ext cx="301686" cy="369332"/>
          </a:xfrm>
          <a:prstGeom prst="rect">
            <a:avLst/>
          </a:prstGeom>
        </p:spPr>
        <p:txBody>
          <a:bodyPr wrap="none">
            <a:spAutoFit/>
          </a:bodyPr>
          <a:lstStyle/>
          <a:p>
            <a:r>
              <a:rPr lang="en-US" altLang="zh-CN" dirty="0">
                <a:solidFill>
                  <a:srgbClr val="FF0000"/>
                </a:solidFill>
              </a:rPr>
              <a:t>1</a:t>
            </a:r>
            <a:endParaRPr lang="zh-CN" altLang="en-US" dirty="0">
              <a:solidFill>
                <a:srgbClr val="FF0000"/>
              </a:solidFill>
            </a:endParaRPr>
          </a:p>
        </p:txBody>
      </p:sp>
      <p:sp>
        <p:nvSpPr>
          <p:cNvPr id="12" name="矩形 11">
            <a:extLst>
              <a:ext uri="{FF2B5EF4-FFF2-40B4-BE49-F238E27FC236}">
                <a16:creationId xmlns:a16="http://schemas.microsoft.com/office/drawing/2014/main" id="{5B321BC3-0B99-400F-A409-55F6D954628C}"/>
              </a:ext>
            </a:extLst>
          </p:cNvPr>
          <p:cNvSpPr/>
          <p:nvPr/>
        </p:nvSpPr>
        <p:spPr>
          <a:xfrm>
            <a:off x="9804775" y="1383530"/>
            <a:ext cx="301686" cy="369332"/>
          </a:xfrm>
          <a:prstGeom prst="rect">
            <a:avLst/>
          </a:prstGeom>
        </p:spPr>
        <p:txBody>
          <a:bodyPr wrap="none">
            <a:spAutoFit/>
          </a:bodyPr>
          <a:lstStyle/>
          <a:p>
            <a:r>
              <a:rPr lang="en-US" altLang="zh-CN" dirty="0">
                <a:solidFill>
                  <a:srgbClr val="FF0000"/>
                </a:solidFill>
              </a:rPr>
              <a:t>1</a:t>
            </a:r>
            <a:endParaRPr lang="zh-CN" altLang="en-US" dirty="0">
              <a:solidFill>
                <a:srgbClr val="FF0000"/>
              </a:solidFill>
            </a:endParaRPr>
          </a:p>
        </p:txBody>
      </p:sp>
      <p:sp>
        <p:nvSpPr>
          <p:cNvPr id="13" name="矩形 12">
            <a:extLst>
              <a:ext uri="{FF2B5EF4-FFF2-40B4-BE49-F238E27FC236}">
                <a16:creationId xmlns:a16="http://schemas.microsoft.com/office/drawing/2014/main" id="{601B2EA6-1CBE-46FE-B196-1B785FAEC2DD}"/>
              </a:ext>
            </a:extLst>
          </p:cNvPr>
          <p:cNvSpPr/>
          <p:nvPr/>
        </p:nvSpPr>
        <p:spPr>
          <a:xfrm>
            <a:off x="4160129" y="2485322"/>
            <a:ext cx="8089390" cy="4708981"/>
          </a:xfrm>
          <a:prstGeom prst="rect">
            <a:avLst/>
          </a:prstGeom>
          <a:noFill/>
        </p:spPr>
        <p:txBody>
          <a:bodyPr wrap="square" lIns="91440" tIns="45720" rIns="91440" bIns="45720">
            <a:spAutoFit/>
          </a:bodyPr>
          <a:lstStyle/>
          <a:p>
            <a:r>
              <a:rPr lang="en-US" altLang="zh-CN" dirty="0"/>
              <a:t> </a:t>
            </a:r>
            <a:endParaRPr lang="zh-CN" altLang="zh-CN" dirty="0"/>
          </a:p>
          <a:p>
            <a:r>
              <a:rPr lang="zh-CN" altLang="zh-CN" b="1" dirty="0"/>
              <a:t>第三类“大明星”（何炅、谢娜、陈坤、范冰冰、姚晨、文章、邓超、郭德纲、胡歌、王力宏、赵薇、林心如、杨幂、</a:t>
            </a:r>
            <a:r>
              <a:rPr lang="en-US" altLang="zh-CN" b="1" dirty="0" err="1"/>
              <a:t>angelababy</a:t>
            </a:r>
            <a:r>
              <a:rPr lang="zh-CN" altLang="zh-CN" b="1" dirty="0"/>
              <a:t>等</a:t>
            </a:r>
            <a:r>
              <a:rPr lang="en-US" altLang="zh-CN" b="1" dirty="0"/>
              <a:t>18</a:t>
            </a:r>
            <a:r>
              <a:rPr lang="zh-CN" altLang="zh-CN" b="1" dirty="0"/>
              <a:t>人）</a:t>
            </a:r>
            <a:endParaRPr lang="zh-CN" altLang="zh-CN" dirty="0"/>
          </a:p>
          <a:p>
            <a:pPr marL="285750" indent="-285750">
              <a:buFont typeface="Arial" panose="020B0604020202020204" pitchFamily="34" charset="0"/>
              <a:buChar char="•"/>
            </a:pPr>
            <a:r>
              <a:rPr lang="zh-CN" altLang="en-US" b="1" dirty="0">
                <a:solidFill>
                  <a:schemeClr val="tx2"/>
                </a:solidFill>
              </a:rPr>
              <a:t>高活跃：</a:t>
            </a:r>
            <a:r>
              <a:rPr lang="zh-CN" altLang="en-US" dirty="0">
                <a:solidFill>
                  <a:schemeClr val="tx2"/>
                </a:solidFill>
              </a:rPr>
              <a:t>微博数最多，远超超过第二名，关注数位列第二</a:t>
            </a:r>
            <a:endParaRPr lang="en-US" altLang="zh-CN" dirty="0">
              <a:solidFill>
                <a:schemeClr val="tx2"/>
              </a:solidFill>
            </a:endParaRPr>
          </a:p>
          <a:p>
            <a:pPr marL="285750" indent="-285750">
              <a:buFont typeface="Arial" panose="020B0604020202020204" pitchFamily="34" charset="0"/>
              <a:buChar char="•"/>
            </a:pPr>
            <a:r>
              <a:rPr lang="zh-CN" altLang="en-US" b="1" dirty="0">
                <a:solidFill>
                  <a:schemeClr val="tx2"/>
                </a:solidFill>
              </a:rPr>
              <a:t>高人气：</a:t>
            </a:r>
            <a:r>
              <a:rPr lang="zh-CN" altLang="zh-CN" dirty="0">
                <a:solidFill>
                  <a:schemeClr val="tx2"/>
                </a:solidFill>
              </a:rPr>
              <a:t>粉丝数排名第一，且远超其他</a:t>
            </a:r>
            <a:r>
              <a:rPr lang="zh-CN" altLang="en-US" dirty="0">
                <a:solidFill>
                  <a:schemeClr val="tx2"/>
                </a:solidFill>
              </a:rPr>
              <a:t>类；爱慕值位列第二，与“流量王”有较大的差距</a:t>
            </a:r>
            <a:endParaRPr lang="en-US" altLang="zh-CN" dirty="0">
              <a:solidFill>
                <a:schemeClr val="tx2"/>
              </a:solidFill>
            </a:endParaRPr>
          </a:p>
          <a:p>
            <a:pPr marL="285750" indent="-285750">
              <a:buFont typeface="Arial" panose="020B0604020202020204" pitchFamily="34" charset="0"/>
              <a:buChar char="•"/>
            </a:pPr>
            <a:r>
              <a:rPr lang="zh-CN" altLang="en-US" dirty="0">
                <a:solidFill>
                  <a:schemeClr val="tx2"/>
                </a:solidFill>
              </a:rPr>
              <a:t>流量是近些年兴起的衡量明星影响力的指标，而属于第三类的“大明星”们均出道超过五年，这与现实相符</a:t>
            </a:r>
            <a:r>
              <a:rPr lang="zh-CN" altLang="zh-CN" sz="2000" dirty="0">
                <a:solidFill>
                  <a:schemeClr val="tx2"/>
                </a:solidFill>
              </a:rPr>
              <a:t>。</a:t>
            </a:r>
          </a:p>
          <a:p>
            <a:endParaRPr lang="en-US" altLang="zh-CN" sz="2000" b="1" dirty="0"/>
          </a:p>
          <a:p>
            <a:r>
              <a:rPr lang="zh-CN" altLang="en-US" sz="2000" b="1" dirty="0"/>
              <a:t>第四类“普通艺人”（周子扬等</a:t>
            </a:r>
            <a:r>
              <a:rPr lang="en-US" altLang="zh-CN" sz="2000" b="1" dirty="0"/>
              <a:t>466</a:t>
            </a:r>
            <a:r>
              <a:rPr lang="zh-CN" altLang="en-US" sz="2000" b="1" dirty="0"/>
              <a:t>人）</a:t>
            </a:r>
          </a:p>
          <a:p>
            <a:pPr marL="285750" indent="-285750">
              <a:buFont typeface="Arial" panose="020B0604020202020204" pitchFamily="34" charset="0"/>
              <a:buChar char="•"/>
            </a:pPr>
            <a:r>
              <a:rPr lang="zh-CN" altLang="en-US" b="1" dirty="0">
                <a:solidFill>
                  <a:schemeClr val="tx2"/>
                </a:solidFill>
              </a:rPr>
              <a:t>低活跃</a:t>
            </a:r>
            <a:r>
              <a:rPr lang="zh-CN" altLang="en-US" dirty="0">
                <a:solidFill>
                  <a:schemeClr val="tx2"/>
                </a:solidFill>
              </a:rPr>
              <a:t>：</a:t>
            </a:r>
            <a:r>
              <a:rPr lang="zh-CN" altLang="zh-CN" dirty="0">
                <a:solidFill>
                  <a:schemeClr val="tx2"/>
                </a:solidFill>
              </a:rPr>
              <a:t>关注数、微博数等处于一般水平</a:t>
            </a:r>
            <a:endParaRPr lang="en-US" altLang="zh-CN" dirty="0">
              <a:solidFill>
                <a:schemeClr val="tx2"/>
              </a:solidFill>
            </a:endParaRPr>
          </a:p>
          <a:p>
            <a:pPr marL="285750" indent="-285750">
              <a:buFont typeface="Arial" panose="020B0604020202020204" pitchFamily="34" charset="0"/>
              <a:buChar char="•"/>
            </a:pPr>
            <a:r>
              <a:rPr lang="zh-CN" altLang="en-US" b="1" dirty="0">
                <a:solidFill>
                  <a:schemeClr val="tx2"/>
                </a:solidFill>
              </a:rPr>
              <a:t>低人气：</a:t>
            </a:r>
            <a:r>
              <a:rPr lang="zh-CN" altLang="zh-CN" dirty="0">
                <a:solidFill>
                  <a:schemeClr val="tx2"/>
                </a:solidFill>
              </a:rPr>
              <a:t>粉丝数最少，较少受到大众的关注</a:t>
            </a:r>
            <a:endParaRPr lang="en-US" altLang="zh-CN" dirty="0">
              <a:solidFill>
                <a:schemeClr val="tx2"/>
              </a:solidFill>
            </a:endParaRPr>
          </a:p>
          <a:p>
            <a:pPr marL="285750" indent="-285750">
              <a:buFont typeface="Arial" panose="020B0604020202020204" pitchFamily="34" charset="0"/>
              <a:buChar char="•"/>
            </a:pPr>
            <a:r>
              <a:rPr lang="zh-CN" altLang="en-US" dirty="0">
                <a:solidFill>
                  <a:schemeClr val="tx2"/>
                </a:solidFill>
              </a:rPr>
              <a:t>但</a:t>
            </a:r>
            <a:r>
              <a:rPr lang="zh-CN" altLang="zh-CN" dirty="0">
                <a:solidFill>
                  <a:schemeClr val="tx2"/>
                </a:solidFill>
              </a:rPr>
              <a:t>他们的爱慕值与粉丝数的比值相对较高，仅次于“流量王”，这也符合当前娱乐圈明星发展的趋势。</a:t>
            </a:r>
          </a:p>
          <a:p>
            <a:endParaRPr lang="zh-CN" altLang="zh-CN" dirty="0"/>
          </a:p>
          <a:p>
            <a:pPr algn="ctr"/>
            <a:endParaRPr lang="zh-CN" altLang="en-US" sz="2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2841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p:nvPr>
        </p:nvSpPr>
        <p:spPr>
          <a:xfrm>
            <a:off x="-95693" y="-1671535"/>
            <a:ext cx="4476307" cy="2286000"/>
          </a:xfrm>
        </p:spPr>
        <p:txBody>
          <a:bodyPr>
            <a:normAutofit/>
          </a:bodyPr>
          <a:lstStyle/>
          <a:p>
            <a:r>
              <a:rPr lang="zh-CN" altLang="en-US" sz="2400" b="1" dirty="0">
                <a:latin typeface="黑体" panose="02010609060101010101" pitchFamily="49" charset="-122"/>
                <a:ea typeface="黑体" panose="02010609060101010101" pitchFamily="49" charset="-122"/>
              </a:rPr>
              <a:t>三</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聚类分析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快速聚类</a:t>
            </a:r>
          </a:p>
        </p:txBody>
      </p:sp>
      <p:sp>
        <p:nvSpPr>
          <p:cNvPr id="4" name="文本占位符 3">
            <a:extLst>
              <a:ext uri="{FF2B5EF4-FFF2-40B4-BE49-F238E27FC236}">
                <a16:creationId xmlns:a16="http://schemas.microsoft.com/office/drawing/2014/main" id="{3E067071-79AD-4590-9112-A7E691DFD26A}"/>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zh-CN" altLang="en-US" sz="2800" b="1" dirty="0"/>
              <a:t>确定</a:t>
            </a:r>
            <a:r>
              <a:rPr lang="en-US" altLang="zh-CN" sz="2800" b="1" dirty="0"/>
              <a:t>K</a:t>
            </a:r>
            <a:r>
              <a:rPr lang="zh-CN" altLang="en-US" sz="2800" b="1" dirty="0"/>
              <a:t>值</a:t>
            </a:r>
            <a:endParaRPr lang="en-US" altLang="zh-CN" sz="2800" b="1" dirty="0"/>
          </a:p>
          <a:p>
            <a:endParaRPr lang="en-US" altLang="zh-CN" sz="2800" b="1" dirty="0"/>
          </a:p>
        </p:txBody>
      </p:sp>
      <p:graphicFrame>
        <p:nvGraphicFramePr>
          <p:cNvPr id="3" name="表格 2">
            <a:extLst>
              <a:ext uri="{FF2B5EF4-FFF2-40B4-BE49-F238E27FC236}">
                <a16:creationId xmlns:a16="http://schemas.microsoft.com/office/drawing/2014/main" id="{F3629C71-8C37-4F6C-AB74-77E5ED668769}"/>
              </a:ext>
            </a:extLst>
          </p:cNvPr>
          <p:cNvGraphicFramePr>
            <a:graphicFrameLocks noGrp="1"/>
          </p:cNvGraphicFramePr>
          <p:nvPr>
            <p:extLst>
              <p:ext uri="{D42A27DB-BD31-4B8C-83A1-F6EECF244321}">
                <p14:modId xmlns:p14="http://schemas.microsoft.com/office/powerpoint/2010/main" val="373478162"/>
              </p:ext>
            </p:extLst>
          </p:nvPr>
        </p:nvGraphicFramePr>
        <p:xfrm>
          <a:off x="4303290" y="577251"/>
          <a:ext cx="7016195" cy="1526871"/>
        </p:xfrm>
        <a:graphic>
          <a:graphicData uri="http://schemas.openxmlformats.org/drawingml/2006/table">
            <a:tbl>
              <a:tblPr firstRow="1" firstCol="1" bandRow="1">
                <a:tableStyleId>{5C22544A-7EE6-4342-B048-85BDC9FD1C3A}</a:tableStyleId>
              </a:tblPr>
              <a:tblGrid>
                <a:gridCol w="2338472">
                  <a:extLst>
                    <a:ext uri="{9D8B030D-6E8A-4147-A177-3AD203B41FA5}">
                      <a16:colId xmlns:a16="http://schemas.microsoft.com/office/drawing/2014/main" val="738139639"/>
                    </a:ext>
                  </a:extLst>
                </a:gridCol>
                <a:gridCol w="2338472">
                  <a:extLst>
                    <a:ext uri="{9D8B030D-6E8A-4147-A177-3AD203B41FA5}">
                      <a16:colId xmlns:a16="http://schemas.microsoft.com/office/drawing/2014/main" val="2431628008"/>
                    </a:ext>
                  </a:extLst>
                </a:gridCol>
                <a:gridCol w="2339251">
                  <a:extLst>
                    <a:ext uri="{9D8B030D-6E8A-4147-A177-3AD203B41FA5}">
                      <a16:colId xmlns:a16="http://schemas.microsoft.com/office/drawing/2014/main" val="2633311231"/>
                    </a:ext>
                  </a:extLst>
                </a:gridCol>
              </a:tblGrid>
              <a:tr h="912711">
                <a:tc>
                  <a:txBody>
                    <a:bodyPr/>
                    <a:lstStyle/>
                    <a:p>
                      <a:pPr algn="ctr">
                        <a:spcAft>
                          <a:spcPts val="0"/>
                        </a:spcAft>
                        <a:tabLst>
                          <a:tab pos="1769745" algn="r"/>
                        </a:tabLst>
                      </a:pPr>
                      <a:r>
                        <a:rPr lang="en-US" altLang="zh-CN" sz="1800" kern="100" dirty="0">
                          <a:effectLst/>
                        </a:rPr>
                        <a:t>              </a:t>
                      </a:r>
                      <a:r>
                        <a:rPr lang="zh-CN" sz="1800" kern="100" dirty="0">
                          <a:effectLst/>
                        </a:rPr>
                        <a:t>活跃度</a:t>
                      </a:r>
                      <a:endParaRPr lang="en-US" altLang="zh-CN" sz="1800" kern="100" dirty="0">
                        <a:effectLst/>
                      </a:endParaRPr>
                    </a:p>
                    <a:p>
                      <a:pPr algn="l">
                        <a:spcAft>
                          <a:spcPts val="0"/>
                        </a:spcAft>
                        <a:tabLst>
                          <a:tab pos="1769745" algn="r"/>
                        </a:tabLst>
                      </a:pPr>
                      <a:r>
                        <a:rPr lang="en-US" altLang="zh-CN" sz="1800" kern="100" dirty="0">
                          <a:effectLst/>
                        </a:rPr>
                        <a:t>     </a:t>
                      </a:r>
                      <a:r>
                        <a:rPr lang="zh-CN" sz="1800" kern="100" dirty="0">
                          <a:effectLst/>
                        </a:rPr>
                        <a:t>人气</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dirty="0">
                          <a:effectLst/>
                        </a:rPr>
                        <a:t>高活跃度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a:effectLst/>
                        </a:rPr>
                        <a:t>低活跃度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80888898"/>
                  </a:ext>
                </a:extLst>
              </a:tr>
              <a:tr h="307080">
                <a:tc>
                  <a:txBody>
                    <a:bodyPr/>
                    <a:lstStyle/>
                    <a:p>
                      <a:pPr algn="ctr">
                        <a:spcAft>
                          <a:spcPts val="0"/>
                        </a:spcAft>
                      </a:pPr>
                      <a:r>
                        <a:rPr lang="zh-CN" sz="1800" kern="100">
                          <a:effectLst/>
                        </a:rPr>
                        <a:t>高人气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dirty="0">
                          <a:effectLst/>
                        </a:rPr>
                        <a:t>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64449467"/>
                  </a:ext>
                </a:extLst>
              </a:tr>
              <a:tr h="307080">
                <a:tc>
                  <a:txBody>
                    <a:bodyPr/>
                    <a:lstStyle/>
                    <a:p>
                      <a:pPr algn="ctr">
                        <a:spcAft>
                          <a:spcPts val="0"/>
                        </a:spcAft>
                      </a:pPr>
                      <a:r>
                        <a:rPr lang="zh-CN" sz="1800" kern="100">
                          <a:effectLst/>
                        </a:rPr>
                        <a:t>低人气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24356936"/>
                  </a:ext>
                </a:extLst>
              </a:tr>
            </a:tbl>
          </a:graphicData>
        </a:graphic>
      </p:graphicFrame>
      <p:cxnSp>
        <p:nvCxnSpPr>
          <p:cNvPr id="6" name="直接连接符 5">
            <a:extLst>
              <a:ext uri="{FF2B5EF4-FFF2-40B4-BE49-F238E27FC236}">
                <a16:creationId xmlns:a16="http://schemas.microsoft.com/office/drawing/2014/main" id="{D06CDE46-C95F-4E95-BFDD-F89632AC2D49}"/>
              </a:ext>
            </a:extLst>
          </p:cNvPr>
          <p:cNvCxnSpPr>
            <a:cxnSpLocks/>
          </p:cNvCxnSpPr>
          <p:nvPr/>
        </p:nvCxnSpPr>
        <p:spPr>
          <a:xfrm>
            <a:off x="4303290" y="614465"/>
            <a:ext cx="2299529" cy="7677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07AD4EA-907E-42EA-A1A7-ED78FBBB08C9}"/>
              </a:ext>
            </a:extLst>
          </p:cNvPr>
          <p:cNvSpPr txBox="1"/>
          <p:nvPr/>
        </p:nvSpPr>
        <p:spPr>
          <a:xfrm>
            <a:off x="4922874" y="3009014"/>
            <a:ext cx="5773479"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chemeClr val="tx2"/>
                </a:solidFill>
              </a:rPr>
              <a:t>现实意义</a:t>
            </a:r>
            <a:endParaRPr lang="en-US" altLang="zh-CN" sz="2400" dirty="0">
              <a:solidFill>
                <a:schemeClr val="tx2"/>
              </a:solidFill>
            </a:endParaRPr>
          </a:p>
          <a:p>
            <a:pPr marL="342900" indent="-342900">
              <a:buFont typeface="Arial" panose="020B0604020202020204" pitchFamily="34" charset="0"/>
              <a:buChar char="•"/>
            </a:pPr>
            <a:r>
              <a:rPr lang="zh-CN" altLang="en-US" sz="2400" dirty="0">
                <a:solidFill>
                  <a:schemeClr val="tx2"/>
                </a:solidFill>
              </a:rPr>
              <a:t>系统聚类的分析</a:t>
            </a:r>
          </a:p>
        </p:txBody>
      </p:sp>
    </p:spTree>
    <p:extLst>
      <p:ext uri="{BB962C8B-B14F-4D97-AF65-F5344CB8AC3E}">
        <p14:creationId xmlns:p14="http://schemas.microsoft.com/office/powerpoint/2010/main" val="265459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p:nvPr>
        </p:nvSpPr>
        <p:spPr>
          <a:xfrm>
            <a:off x="-95693" y="-1671535"/>
            <a:ext cx="4476307" cy="2286000"/>
          </a:xfrm>
        </p:spPr>
        <p:txBody>
          <a:bodyPr>
            <a:normAutofit/>
          </a:bodyPr>
          <a:lstStyle/>
          <a:p>
            <a:r>
              <a:rPr lang="zh-CN" altLang="en-US" sz="2400" b="1" dirty="0">
                <a:latin typeface="黑体" panose="02010609060101010101" pitchFamily="49" charset="-122"/>
                <a:ea typeface="黑体" panose="02010609060101010101" pitchFamily="49" charset="-122"/>
              </a:rPr>
              <a:t>三</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聚类分析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快速聚类</a:t>
            </a:r>
          </a:p>
        </p:txBody>
      </p:sp>
      <p:sp>
        <p:nvSpPr>
          <p:cNvPr id="4" name="文本占位符 3">
            <a:extLst>
              <a:ext uri="{FF2B5EF4-FFF2-40B4-BE49-F238E27FC236}">
                <a16:creationId xmlns:a16="http://schemas.microsoft.com/office/drawing/2014/main" id="{3E067071-79AD-4590-9112-A7E691DFD26A}"/>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zh-CN" altLang="en-US" sz="2800" b="1" dirty="0"/>
              <a:t>分类结果</a:t>
            </a:r>
            <a:endParaRPr lang="en-US" altLang="zh-CN" sz="2800" b="1" dirty="0"/>
          </a:p>
          <a:p>
            <a:endParaRPr lang="en-US" altLang="zh-CN" sz="2800" b="1" dirty="0"/>
          </a:p>
        </p:txBody>
      </p:sp>
      <p:cxnSp>
        <p:nvCxnSpPr>
          <p:cNvPr id="6" name="直接连接符 5">
            <a:extLst>
              <a:ext uri="{FF2B5EF4-FFF2-40B4-BE49-F238E27FC236}">
                <a16:creationId xmlns:a16="http://schemas.microsoft.com/office/drawing/2014/main" id="{D06CDE46-C95F-4E95-BFDD-F89632AC2D49}"/>
              </a:ext>
            </a:extLst>
          </p:cNvPr>
          <p:cNvCxnSpPr>
            <a:cxnSpLocks/>
          </p:cNvCxnSpPr>
          <p:nvPr/>
        </p:nvCxnSpPr>
        <p:spPr>
          <a:xfrm>
            <a:off x="4303290" y="614465"/>
            <a:ext cx="2299529" cy="7677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7" name="表格 6">
            <a:extLst>
              <a:ext uri="{FF2B5EF4-FFF2-40B4-BE49-F238E27FC236}">
                <a16:creationId xmlns:a16="http://schemas.microsoft.com/office/drawing/2014/main" id="{9EA3EB1B-9AAA-4EE9-80D8-E227C64BA04D}"/>
              </a:ext>
            </a:extLst>
          </p:cNvPr>
          <p:cNvGraphicFramePr>
            <a:graphicFrameLocks noGrp="1"/>
          </p:cNvGraphicFramePr>
          <p:nvPr>
            <p:extLst>
              <p:ext uri="{D42A27DB-BD31-4B8C-83A1-F6EECF244321}">
                <p14:modId xmlns:p14="http://schemas.microsoft.com/office/powerpoint/2010/main" val="1159270115"/>
              </p:ext>
            </p:extLst>
          </p:nvPr>
        </p:nvGraphicFramePr>
        <p:xfrm>
          <a:off x="4360320" y="162778"/>
          <a:ext cx="7675735" cy="3214989"/>
        </p:xfrm>
        <a:graphic>
          <a:graphicData uri="http://schemas.openxmlformats.org/drawingml/2006/table">
            <a:tbl>
              <a:tblPr firstRow="1" firstCol="1" bandRow="1">
                <a:tableStyleId>{5C22544A-7EE6-4342-B048-85BDC9FD1C3A}</a:tableStyleId>
              </a:tblPr>
              <a:tblGrid>
                <a:gridCol w="1430498">
                  <a:extLst>
                    <a:ext uri="{9D8B030D-6E8A-4147-A177-3AD203B41FA5}">
                      <a16:colId xmlns:a16="http://schemas.microsoft.com/office/drawing/2014/main" val="2882705803"/>
                    </a:ext>
                  </a:extLst>
                </a:gridCol>
                <a:gridCol w="6245237">
                  <a:extLst>
                    <a:ext uri="{9D8B030D-6E8A-4147-A177-3AD203B41FA5}">
                      <a16:colId xmlns:a16="http://schemas.microsoft.com/office/drawing/2014/main" val="2673942889"/>
                    </a:ext>
                  </a:extLst>
                </a:gridCol>
              </a:tblGrid>
              <a:tr h="265781">
                <a:tc>
                  <a:txBody>
                    <a:bodyPr/>
                    <a:lstStyle/>
                    <a:p>
                      <a:pPr algn="ctr">
                        <a:spcAft>
                          <a:spcPts val="0"/>
                        </a:spcAft>
                      </a:pPr>
                      <a:r>
                        <a:rPr lang="zh-CN" sz="1800" kern="100" dirty="0">
                          <a:effectLst/>
                        </a:rPr>
                        <a:t>组别</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dirty="0">
                          <a:effectLst/>
                        </a:rPr>
                        <a:t>成员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99295034"/>
                  </a:ext>
                </a:extLst>
              </a:tr>
              <a:tr h="531562">
                <a:tc>
                  <a:txBody>
                    <a:bodyPr/>
                    <a:lstStyle/>
                    <a:p>
                      <a:pPr algn="ctr">
                        <a:spcAft>
                          <a:spcPts val="0"/>
                        </a:spcAft>
                      </a:pPr>
                      <a:r>
                        <a:rPr lang="zh-CN" sz="1800" kern="100">
                          <a:effectLst/>
                        </a:rPr>
                        <a:t>第一组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zh-CN" sz="1800" kern="100" dirty="0">
                          <a:effectLst/>
                        </a:rPr>
                        <a:t>林依轮、黄小蕾、阿雅、演员郭晓东、刘芸、胡定欣、</a:t>
                      </a:r>
                      <a:r>
                        <a:rPr lang="en-US" altLang="zh-CN" sz="1800" kern="100" dirty="0">
                          <a:effectLst/>
                        </a:rPr>
                        <a:t>Host</a:t>
                      </a:r>
                      <a:r>
                        <a:rPr lang="zh-CN" altLang="zh-CN" sz="1800" kern="100" dirty="0">
                          <a:effectLst/>
                        </a:rPr>
                        <a:t>华少、钟丽缇</a:t>
                      </a:r>
                      <a:r>
                        <a:rPr lang="en-US" altLang="zh-CN" sz="1800" kern="100" dirty="0">
                          <a:effectLst/>
                        </a:rPr>
                        <a:t>Christy</a:t>
                      </a:r>
                      <a:r>
                        <a:rPr lang="zh-CN" altLang="zh-CN" sz="1800" kern="100" dirty="0">
                          <a:effectLst/>
                        </a:rPr>
                        <a:t>、六小龄童等（共</a:t>
                      </a:r>
                      <a:r>
                        <a:rPr lang="en-US" altLang="zh-CN" sz="1800" kern="100" dirty="0">
                          <a:effectLst/>
                        </a:rPr>
                        <a:t>111</a:t>
                      </a:r>
                      <a:r>
                        <a:rPr lang="zh-CN" alt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84053904"/>
                  </a:ext>
                </a:extLst>
              </a:tr>
              <a:tr h="797343">
                <a:tc>
                  <a:txBody>
                    <a:bodyPr/>
                    <a:lstStyle/>
                    <a:p>
                      <a:pPr algn="ctr">
                        <a:spcAft>
                          <a:spcPts val="0"/>
                        </a:spcAft>
                      </a:pPr>
                      <a:r>
                        <a:rPr lang="zh-CN" sz="1800" kern="100">
                          <a:effectLst/>
                        </a:rPr>
                        <a:t>第二组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rPr>
                        <a:t>TFBOYS-</a:t>
                      </a:r>
                      <a:r>
                        <a:rPr lang="zh-CN" altLang="zh-CN" sz="1800" kern="100" dirty="0">
                          <a:effectLst/>
                        </a:rPr>
                        <a:t>易烊千玺、鹿晗（</a:t>
                      </a:r>
                      <a:r>
                        <a:rPr lang="en-US" altLang="zh-CN" sz="1800" kern="100" dirty="0">
                          <a:effectLst/>
                        </a:rPr>
                        <a:t>M</a:t>
                      </a:r>
                      <a:r>
                        <a:rPr lang="zh-CN" altLang="zh-CN" sz="1800" kern="100" dirty="0">
                          <a:effectLst/>
                        </a:rPr>
                        <a:t>鹿</a:t>
                      </a:r>
                      <a:r>
                        <a:rPr lang="en-US" altLang="zh-CN" sz="1800" kern="100" dirty="0">
                          <a:effectLst/>
                        </a:rPr>
                        <a:t>M</a:t>
                      </a:r>
                      <a:r>
                        <a:rPr lang="zh-CN" altLang="zh-CN" sz="1800" kern="100" dirty="0">
                          <a:effectLst/>
                        </a:rPr>
                        <a:t>）、</a:t>
                      </a:r>
                      <a:r>
                        <a:rPr lang="en-US" altLang="zh-CN" sz="1800" kern="100" dirty="0">
                          <a:effectLst/>
                        </a:rPr>
                        <a:t>TFBOYS-</a:t>
                      </a:r>
                      <a:r>
                        <a:rPr lang="zh-CN" altLang="zh-CN" sz="1800" kern="100" dirty="0">
                          <a:effectLst/>
                        </a:rPr>
                        <a:t>王俊凯（共</a:t>
                      </a:r>
                      <a:r>
                        <a:rPr lang="en-US" altLang="zh-CN" sz="1800" kern="100" dirty="0">
                          <a:effectLst/>
                        </a:rPr>
                        <a:t>3</a:t>
                      </a:r>
                      <a:r>
                        <a:rPr lang="zh-CN" altLang="zh-CN" sz="1800" kern="100" dirty="0">
                          <a:effectLst/>
                        </a:rPr>
                        <a:t>人）</a:t>
                      </a:r>
                      <a:endParaRPr lang="zh-CN" altLang="zh-CN" sz="1800" kern="100" dirty="0">
                        <a:effectLst/>
                        <a:latin typeface="Calibri" panose="020F0502020204030204" pitchFamily="34"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657129705"/>
                  </a:ext>
                </a:extLst>
              </a:tr>
              <a:tr h="797343">
                <a:tc>
                  <a:txBody>
                    <a:bodyPr/>
                    <a:lstStyle/>
                    <a:p>
                      <a:pPr algn="ctr">
                        <a:spcAft>
                          <a:spcPts val="0"/>
                        </a:spcAft>
                      </a:pPr>
                      <a:r>
                        <a:rPr lang="zh-CN" sz="1800" kern="100">
                          <a:effectLst/>
                        </a:rPr>
                        <a:t>第三组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rPr>
                        <a:t>范冰冰、姚晨、贾乃亮、主播李湘、高圆圆、邓超、范范范瑋琪、蕭敬騰</a:t>
                      </a:r>
                      <a:r>
                        <a:rPr lang="en-US" altLang="zh-CN" sz="1800" kern="100" dirty="0">
                          <a:effectLst/>
                        </a:rPr>
                        <a:t>-LION</a:t>
                      </a:r>
                      <a:r>
                        <a:rPr lang="zh-CN" altLang="zh-CN" sz="1800" kern="100" dirty="0">
                          <a:effectLst/>
                        </a:rPr>
                        <a:t>獅子合唱團、</a:t>
                      </a:r>
                      <a:r>
                        <a:rPr lang="en-US" altLang="zh-CN" sz="1800" kern="100" dirty="0">
                          <a:effectLst/>
                        </a:rPr>
                        <a:t>GEM</a:t>
                      </a:r>
                      <a:r>
                        <a:rPr lang="zh-CN" altLang="zh-CN" sz="1800" kern="100" dirty="0">
                          <a:effectLst/>
                        </a:rPr>
                        <a:t>鄧紫棋等（共</a:t>
                      </a:r>
                      <a:r>
                        <a:rPr lang="en-US" altLang="zh-CN" sz="1800" kern="100" dirty="0">
                          <a:effectLst/>
                        </a:rPr>
                        <a:t>80</a:t>
                      </a:r>
                      <a:r>
                        <a:rPr lang="zh-CN" altLang="zh-CN" sz="1800" kern="100" dirty="0">
                          <a:effectLst/>
                        </a:rPr>
                        <a:t>人）</a:t>
                      </a:r>
                      <a:endParaRPr lang="zh-CN" altLang="zh-CN" sz="1800" kern="100" dirty="0">
                        <a:effectLst/>
                        <a:latin typeface="Calibri" panose="020F0502020204030204" pitchFamily="34"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619285317"/>
                  </a:ext>
                </a:extLst>
              </a:tr>
              <a:tr h="797343">
                <a:tc>
                  <a:txBody>
                    <a:bodyPr/>
                    <a:lstStyle/>
                    <a:p>
                      <a:pPr algn="ctr">
                        <a:spcAft>
                          <a:spcPts val="0"/>
                        </a:spcAft>
                      </a:pPr>
                      <a:r>
                        <a:rPr lang="zh-CN" sz="1800" kern="100">
                          <a:effectLst/>
                        </a:rPr>
                        <a:t>第四组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黄柏钧</a:t>
                      </a:r>
                      <a:r>
                        <a:rPr lang="en-US" sz="1800" kern="100" dirty="0">
                          <a:effectLst/>
                        </a:rPr>
                        <a:t>Denny</a:t>
                      </a:r>
                      <a:r>
                        <a:rPr lang="zh-CN" sz="1800" kern="100" dirty="0">
                          <a:effectLst/>
                        </a:rPr>
                        <a:t>、芮伟航、黄梦莹</a:t>
                      </a:r>
                      <a:r>
                        <a:rPr lang="en-US" sz="1800" kern="100" dirty="0" err="1">
                          <a:effectLst/>
                        </a:rPr>
                        <a:t>maggie</a:t>
                      </a:r>
                      <a:r>
                        <a:rPr lang="zh-CN" sz="1800" kern="100" dirty="0">
                          <a:effectLst/>
                        </a:rPr>
                        <a:t>、吳京、张静初、</a:t>
                      </a:r>
                      <a:r>
                        <a:rPr lang="en-US" sz="1800" kern="100" dirty="0">
                          <a:effectLst/>
                        </a:rPr>
                        <a:t>X</a:t>
                      </a:r>
                      <a:r>
                        <a:rPr lang="zh-CN" sz="1800" kern="100" dirty="0">
                          <a:effectLst/>
                        </a:rPr>
                        <a:t>玖少年团</a:t>
                      </a:r>
                      <a:r>
                        <a:rPr lang="en-US" sz="1800" kern="100" dirty="0">
                          <a:effectLst/>
                        </a:rPr>
                        <a:t>-</a:t>
                      </a:r>
                      <a:r>
                        <a:rPr lang="zh-CN" sz="1800" kern="100" dirty="0">
                          <a:effectLst/>
                        </a:rPr>
                        <a:t>焉栩嘉</a:t>
                      </a:r>
                      <a:r>
                        <a:rPr lang="en-US" sz="1800" kern="100" dirty="0" err="1">
                          <a:effectLst/>
                        </a:rPr>
                        <a:t>ziazia</a:t>
                      </a:r>
                      <a:r>
                        <a:rPr lang="zh-CN" sz="1800" kern="100" dirty="0">
                          <a:effectLst/>
                        </a:rPr>
                        <a:t>等（共</a:t>
                      </a:r>
                      <a:r>
                        <a:rPr lang="en-US" sz="1800" kern="100" dirty="0">
                          <a:effectLst/>
                        </a:rPr>
                        <a:t>296</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34131529"/>
                  </a:ext>
                </a:extLst>
              </a:tr>
            </a:tbl>
          </a:graphicData>
        </a:graphic>
      </p:graphicFrame>
      <p:graphicFrame>
        <p:nvGraphicFramePr>
          <p:cNvPr id="8" name="表格 7">
            <a:extLst>
              <a:ext uri="{FF2B5EF4-FFF2-40B4-BE49-F238E27FC236}">
                <a16:creationId xmlns:a16="http://schemas.microsoft.com/office/drawing/2014/main" id="{7D84732F-9790-4A66-9E19-7454B47603B5}"/>
              </a:ext>
            </a:extLst>
          </p:cNvPr>
          <p:cNvGraphicFramePr>
            <a:graphicFrameLocks noGrp="1"/>
          </p:cNvGraphicFramePr>
          <p:nvPr>
            <p:extLst>
              <p:ext uri="{D42A27DB-BD31-4B8C-83A1-F6EECF244321}">
                <p14:modId xmlns:p14="http://schemas.microsoft.com/office/powerpoint/2010/main" val="479720420"/>
              </p:ext>
            </p:extLst>
          </p:nvPr>
        </p:nvGraphicFramePr>
        <p:xfrm>
          <a:off x="4737289" y="4146698"/>
          <a:ext cx="6921795" cy="1812455"/>
        </p:xfrm>
        <a:graphic>
          <a:graphicData uri="http://schemas.openxmlformats.org/drawingml/2006/table">
            <a:tbl>
              <a:tblPr firstRow="1" firstCol="1" bandRow="1">
                <a:tableStyleId>{5C22544A-7EE6-4342-B048-85BDC9FD1C3A}</a:tableStyleId>
              </a:tblPr>
              <a:tblGrid>
                <a:gridCol w="2307009">
                  <a:extLst>
                    <a:ext uri="{9D8B030D-6E8A-4147-A177-3AD203B41FA5}">
                      <a16:colId xmlns:a16="http://schemas.microsoft.com/office/drawing/2014/main" val="3041194636"/>
                    </a:ext>
                  </a:extLst>
                </a:gridCol>
                <a:gridCol w="2307009">
                  <a:extLst>
                    <a:ext uri="{9D8B030D-6E8A-4147-A177-3AD203B41FA5}">
                      <a16:colId xmlns:a16="http://schemas.microsoft.com/office/drawing/2014/main" val="3790347163"/>
                    </a:ext>
                  </a:extLst>
                </a:gridCol>
                <a:gridCol w="2307777">
                  <a:extLst>
                    <a:ext uri="{9D8B030D-6E8A-4147-A177-3AD203B41FA5}">
                      <a16:colId xmlns:a16="http://schemas.microsoft.com/office/drawing/2014/main" val="3874593097"/>
                    </a:ext>
                  </a:extLst>
                </a:gridCol>
              </a:tblGrid>
              <a:tr h="1083423">
                <a:tc>
                  <a:txBody>
                    <a:bodyPr/>
                    <a:lstStyle/>
                    <a:p>
                      <a:pPr algn="ctr">
                        <a:spcAft>
                          <a:spcPts val="0"/>
                        </a:spcAft>
                        <a:tabLst>
                          <a:tab pos="1769745" algn="r"/>
                        </a:tabLst>
                      </a:pPr>
                      <a:r>
                        <a:rPr lang="en-US" altLang="zh-CN" sz="1800" kern="100" dirty="0">
                          <a:effectLst/>
                        </a:rPr>
                        <a:t>                  </a:t>
                      </a:r>
                      <a:r>
                        <a:rPr lang="zh-CN" sz="1800" kern="100" dirty="0">
                          <a:effectLst/>
                        </a:rPr>
                        <a:t>活跃度</a:t>
                      </a:r>
                    </a:p>
                    <a:p>
                      <a:pPr algn="l">
                        <a:spcAft>
                          <a:spcPts val="0"/>
                        </a:spcAft>
                      </a:pPr>
                      <a:r>
                        <a:rPr lang="en-US" altLang="zh-CN" sz="1800" kern="100" dirty="0">
                          <a:effectLst/>
                        </a:rPr>
                        <a:t>   </a:t>
                      </a:r>
                      <a:r>
                        <a:rPr lang="zh-CN" sz="1800" kern="100" dirty="0">
                          <a:effectLst/>
                        </a:rPr>
                        <a:t>人气</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3">
                        <a:lumMod val="75000"/>
                      </a:schemeClr>
                    </a:solidFill>
                  </a:tcPr>
                </a:tc>
                <a:tc>
                  <a:txBody>
                    <a:bodyPr/>
                    <a:lstStyle/>
                    <a:p>
                      <a:pPr algn="ctr">
                        <a:spcAft>
                          <a:spcPts val="0"/>
                        </a:spcAft>
                      </a:pPr>
                      <a:r>
                        <a:rPr lang="zh-CN" sz="1800" kern="100" dirty="0">
                          <a:effectLst/>
                        </a:rPr>
                        <a:t>高活跃度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3">
                        <a:lumMod val="75000"/>
                      </a:schemeClr>
                    </a:solidFill>
                  </a:tcPr>
                </a:tc>
                <a:tc>
                  <a:txBody>
                    <a:bodyPr/>
                    <a:lstStyle/>
                    <a:p>
                      <a:pPr algn="ctr">
                        <a:spcAft>
                          <a:spcPts val="0"/>
                        </a:spcAft>
                      </a:pPr>
                      <a:r>
                        <a:rPr lang="zh-CN" sz="1800" kern="100" dirty="0">
                          <a:effectLst/>
                        </a:rPr>
                        <a:t>低活跃度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3">
                        <a:lumMod val="75000"/>
                      </a:schemeClr>
                    </a:solidFill>
                  </a:tcPr>
                </a:tc>
                <a:extLst>
                  <a:ext uri="{0D108BD9-81ED-4DB2-BD59-A6C34878D82A}">
                    <a16:rowId xmlns:a16="http://schemas.microsoft.com/office/drawing/2014/main" val="1276248461"/>
                  </a:ext>
                </a:extLst>
              </a:tr>
              <a:tr h="364516">
                <a:tc>
                  <a:txBody>
                    <a:bodyPr/>
                    <a:lstStyle/>
                    <a:p>
                      <a:pPr algn="ctr">
                        <a:spcAft>
                          <a:spcPts val="0"/>
                        </a:spcAft>
                      </a:pPr>
                      <a:r>
                        <a:rPr lang="zh-CN" sz="1800" kern="100" dirty="0">
                          <a:effectLst/>
                        </a:rPr>
                        <a:t>高人气</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3">
                        <a:lumMod val="75000"/>
                      </a:schemeClr>
                    </a:solidFill>
                  </a:tcPr>
                </a:tc>
                <a:tc>
                  <a:txBody>
                    <a:bodyPr/>
                    <a:lstStyle/>
                    <a:p>
                      <a:pPr algn="ctr">
                        <a:spcAft>
                          <a:spcPts val="0"/>
                        </a:spcAft>
                      </a:pPr>
                      <a:r>
                        <a:rPr lang="en-US" altLang="zh-CN" sz="1800" kern="100" dirty="0">
                          <a:effectLst/>
                        </a:rPr>
                        <a:t>3</a:t>
                      </a:r>
                      <a:r>
                        <a:rPr lang="zh-CN" sz="1800" kern="100" dirty="0">
                          <a:effectLst/>
                        </a:rPr>
                        <a:t>（大明星）</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spcAft>
                          <a:spcPts val="0"/>
                        </a:spcAft>
                      </a:pPr>
                      <a:r>
                        <a:rPr lang="en-US" altLang="zh-CN" sz="1800" kern="100" dirty="0">
                          <a:effectLst/>
                        </a:rPr>
                        <a:t>2</a:t>
                      </a:r>
                      <a:r>
                        <a:rPr lang="zh-CN" sz="1800" kern="100" dirty="0">
                          <a:effectLst/>
                        </a:rPr>
                        <a:t>（流量王）</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5">
                        <a:lumMod val="40000"/>
                        <a:lumOff val="60000"/>
                      </a:schemeClr>
                    </a:solidFill>
                  </a:tcPr>
                </a:tc>
                <a:extLst>
                  <a:ext uri="{0D108BD9-81ED-4DB2-BD59-A6C34878D82A}">
                    <a16:rowId xmlns:a16="http://schemas.microsoft.com/office/drawing/2014/main" val="2293427778"/>
                  </a:ext>
                </a:extLst>
              </a:tr>
              <a:tr h="364516">
                <a:tc>
                  <a:txBody>
                    <a:bodyPr/>
                    <a:lstStyle/>
                    <a:p>
                      <a:pPr algn="ctr">
                        <a:spcAft>
                          <a:spcPts val="0"/>
                        </a:spcAft>
                      </a:pPr>
                      <a:r>
                        <a:rPr lang="zh-CN" sz="1800" kern="100" dirty="0">
                          <a:effectLst/>
                        </a:rPr>
                        <a:t>低人气</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3">
                        <a:lumMod val="75000"/>
                      </a:schemeClr>
                    </a:solidFill>
                  </a:tcPr>
                </a:tc>
                <a:tc>
                  <a:txBody>
                    <a:bodyPr/>
                    <a:lstStyle/>
                    <a:p>
                      <a:pPr algn="ctr">
                        <a:spcAft>
                          <a:spcPts val="0"/>
                        </a:spcAft>
                      </a:pPr>
                      <a:r>
                        <a:rPr lang="en-US" altLang="zh-CN" sz="1800" kern="100" dirty="0">
                          <a:effectLst/>
                        </a:rPr>
                        <a:t>1</a:t>
                      </a:r>
                      <a:r>
                        <a:rPr lang="zh-CN" sz="1800" kern="100" dirty="0">
                          <a:effectLst/>
                        </a:rPr>
                        <a:t>（艺术家）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5">
                        <a:lumMod val="20000"/>
                        <a:lumOff val="80000"/>
                      </a:schemeClr>
                    </a:solidFill>
                  </a:tcPr>
                </a:tc>
                <a:tc>
                  <a:txBody>
                    <a:bodyPr/>
                    <a:lstStyle/>
                    <a:p>
                      <a:pPr algn="ctr">
                        <a:spcAft>
                          <a:spcPts val="0"/>
                        </a:spcAft>
                      </a:pPr>
                      <a:r>
                        <a:rPr lang="en-US" sz="1800" kern="100" dirty="0">
                          <a:effectLst/>
                        </a:rPr>
                        <a:t>4</a:t>
                      </a:r>
                      <a:r>
                        <a:rPr lang="zh-CN" sz="1800" kern="100" dirty="0">
                          <a:effectLst/>
                        </a:rPr>
                        <a:t>（普通艺人）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5">
                        <a:lumMod val="20000"/>
                        <a:lumOff val="80000"/>
                      </a:schemeClr>
                    </a:solidFill>
                  </a:tcPr>
                </a:tc>
                <a:extLst>
                  <a:ext uri="{0D108BD9-81ED-4DB2-BD59-A6C34878D82A}">
                    <a16:rowId xmlns:a16="http://schemas.microsoft.com/office/drawing/2014/main" val="2988156428"/>
                  </a:ext>
                </a:extLst>
              </a:tr>
            </a:tbl>
          </a:graphicData>
        </a:graphic>
      </p:graphicFrame>
      <p:cxnSp>
        <p:nvCxnSpPr>
          <p:cNvPr id="11" name="直接连接符 10">
            <a:extLst>
              <a:ext uri="{FF2B5EF4-FFF2-40B4-BE49-F238E27FC236}">
                <a16:creationId xmlns:a16="http://schemas.microsoft.com/office/drawing/2014/main" id="{2D5DAFDD-2632-41A7-BEAE-A01D035156D8}"/>
              </a:ext>
            </a:extLst>
          </p:cNvPr>
          <p:cNvCxnSpPr/>
          <p:nvPr/>
        </p:nvCxnSpPr>
        <p:spPr>
          <a:xfrm>
            <a:off x="4737289" y="4146698"/>
            <a:ext cx="2296633" cy="10653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19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idx="4294967295"/>
          </p:nvPr>
        </p:nvSpPr>
        <p:spPr>
          <a:xfrm>
            <a:off x="0" y="-893763"/>
            <a:ext cx="10058400" cy="1450976"/>
          </a:xfrm>
        </p:spPr>
        <p:txBody>
          <a:bodyPr>
            <a:normAutofit/>
          </a:bodyPr>
          <a:lstStyle/>
          <a:p>
            <a:r>
              <a:rPr lang="zh-CN" altLang="en-US" sz="2400" b="1" dirty="0">
                <a:solidFill>
                  <a:schemeClr val="tx2"/>
                </a:solidFill>
                <a:latin typeface="黑体" panose="02010609060101010101" pitchFamily="49" charset="-122"/>
                <a:ea typeface="黑体" panose="02010609060101010101" pitchFamily="49" charset="-122"/>
              </a:rPr>
              <a:t>三</a:t>
            </a:r>
            <a:r>
              <a:rPr lang="en-US" altLang="zh-CN" sz="2400" b="1" dirty="0">
                <a:solidFill>
                  <a:schemeClr val="tx2"/>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聚类分析</a:t>
            </a:r>
            <a:r>
              <a:rPr lang="en-US" altLang="zh-CN" sz="2400" b="1" dirty="0">
                <a:solidFill>
                  <a:schemeClr val="tx2"/>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两种聚类结果对比</a:t>
            </a:r>
          </a:p>
        </p:txBody>
      </p:sp>
      <p:cxnSp>
        <p:nvCxnSpPr>
          <p:cNvPr id="6" name="直接连接符 5">
            <a:extLst>
              <a:ext uri="{FF2B5EF4-FFF2-40B4-BE49-F238E27FC236}">
                <a16:creationId xmlns:a16="http://schemas.microsoft.com/office/drawing/2014/main" id="{D06CDE46-C95F-4E95-BFDD-F89632AC2D49}"/>
              </a:ext>
            </a:extLst>
          </p:cNvPr>
          <p:cNvCxnSpPr>
            <a:cxnSpLocks/>
          </p:cNvCxnSpPr>
          <p:nvPr/>
        </p:nvCxnSpPr>
        <p:spPr>
          <a:xfrm>
            <a:off x="4303290" y="614465"/>
            <a:ext cx="2299529" cy="7677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7" name="表格 6">
            <a:extLst>
              <a:ext uri="{FF2B5EF4-FFF2-40B4-BE49-F238E27FC236}">
                <a16:creationId xmlns:a16="http://schemas.microsoft.com/office/drawing/2014/main" id="{9EA3EB1B-9AAA-4EE9-80D8-E227C64BA04D}"/>
              </a:ext>
            </a:extLst>
          </p:cNvPr>
          <p:cNvGraphicFramePr>
            <a:graphicFrameLocks noGrp="1"/>
          </p:cNvGraphicFramePr>
          <p:nvPr>
            <p:extLst>
              <p:ext uri="{D42A27DB-BD31-4B8C-83A1-F6EECF244321}">
                <p14:modId xmlns:p14="http://schemas.microsoft.com/office/powerpoint/2010/main" val="2037205188"/>
              </p:ext>
            </p:extLst>
          </p:nvPr>
        </p:nvGraphicFramePr>
        <p:xfrm>
          <a:off x="7023773" y="986605"/>
          <a:ext cx="4901608" cy="4731485"/>
        </p:xfrm>
        <a:graphic>
          <a:graphicData uri="http://schemas.openxmlformats.org/drawingml/2006/table">
            <a:tbl>
              <a:tblPr firstRow="1" firstCol="1" bandRow="1">
                <a:tableStyleId>{5C22544A-7EE6-4342-B048-85BDC9FD1C3A}</a:tableStyleId>
              </a:tblPr>
              <a:tblGrid>
                <a:gridCol w="913495">
                  <a:extLst>
                    <a:ext uri="{9D8B030D-6E8A-4147-A177-3AD203B41FA5}">
                      <a16:colId xmlns:a16="http://schemas.microsoft.com/office/drawing/2014/main" val="2882705803"/>
                    </a:ext>
                  </a:extLst>
                </a:gridCol>
                <a:gridCol w="3988113">
                  <a:extLst>
                    <a:ext uri="{9D8B030D-6E8A-4147-A177-3AD203B41FA5}">
                      <a16:colId xmlns:a16="http://schemas.microsoft.com/office/drawing/2014/main" val="2673942889"/>
                    </a:ext>
                  </a:extLst>
                </a:gridCol>
              </a:tblGrid>
              <a:tr h="340233">
                <a:tc>
                  <a:txBody>
                    <a:bodyPr/>
                    <a:lstStyle/>
                    <a:p>
                      <a:pPr algn="ctr">
                        <a:spcAft>
                          <a:spcPts val="0"/>
                        </a:spcAft>
                      </a:pPr>
                      <a:r>
                        <a:rPr lang="zh-CN" sz="1800" kern="100" dirty="0">
                          <a:effectLst/>
                        </a:rPr>
                        <a:t>组别</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dirty="0">
                          <a:effectLst/>
                        </a:rPr>
                        <a:t>成员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99295034"/>
                  </a:ext>
                </a:extLst>
              </a:tr>
              <a:tr h="1020698">
                <a:tc>
                  <a:txBody>
                    <a:bodyPr/>
                    <a:lstStyle/>
                    <a:p>
                      <a:pPr algn="ctr">
                        <a:spcAft>
                          <a:spcPts val="0"/>
                        </a:spcAft>
                      </a:pPr>
                      <a:r>
                        <a:rPr lang="zh-CN" sz="1800" kern="100">
                          <a:effectLst/>
                        </a:rPr>
                        <a:t>第一组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altLang="zh-CN" sz="1800" kern="100" dirty="0">
                          <a:effectLst/>
                        </a:rPr>
                        <a:t>林依轮、黄小蕾、阿雅、演员郭晓东、刘芸、胡定欣、</a:t>
                      </a:r>
                      <a:r>
                        <a:rPr lang="en-US" altLang="zh-CN" sz="1800" kern="100" dirty="0">
                          <a:effectLst/>
                        </a:rPr>
                        <a:t>Host</a:t>
                      </a:r>
                      <a:r>
                        <a:rPr lang="zh-CN" altLang="zh-CN" sz="1800" kern="100" dirty="0">
                          <a:effectLst/>
                        </a:rPr>
                        <a:t>华少、钟丽缇</a:t>
                      </a:r>
                      <a:r>
                        <a:rPr lang="en-US" altLang="zh-CN" sz="1800" kern="100" dirty="0">
                          <a:effectLst/>
                        </a:rPr>
                        <a:t>Christy</a:t>
                      </a:r>
                      <a:r>
                        <a:rPr lang="zh-CN" altLang="zh-CN" sz="1800" kern="100" dirty="0">
                          <a:effectLst/>
                        </a:rPr>
                        <a:t>、六小龄童等（共</a:t>
                      </a:r>
                      <a:r>
                        <a:rPr lang="en-US" altLang="zh-CN" sz="1800" kern="100" dirty="0">
                          <a:effectLst/>
                        </a:rPr>
                        <a:t>111</a:t>
                      </a:r>
                      <a:r>
                        <a:rPr lang="zh-CN" alt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84053904"/>
                  </a:ext>
                </a:extLst>
              </a:tr>
              <a:tr h="988925">
                <a:tc>
                  <a:txBody>
                    <a:bodyPr/>
                    <a:lstStyle/>
                    <a:p>
                      <a:pPr algn="ctr">
                        <a:spcAft>
                          <a:spcPts val="0"/>
                        </a:spcAft>
                      </a:pPr>
                      <a:r>
                        <a:rPr lang="zh-CN" sz="1800" kern="100">
                          <a:effectLst/>
                        </a:rPr>
                        <a:t>第二组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rPr>
                        <a:t>TFBOYS-</a:t>
                      </a:r>
                      <a:r>
                        <a:rPr lang="zh-CN" altLang="zh-CN" sz="1800" kern="100" dirty="0">
                          <a:effectLst/>
                        </a:rPr>
                        <a:t>易烊千玺、鹿晗（</a:t>
                      </a:r>
                      <a:r>
                        <a:rPr lang="en-US" altLang="zh-CN" sz="1800" kern="100" dirty="0">
                          <a:effectLst/>
                        </a:rPr>
                        <a:t>M</a:t>
                      </a:r>
                      <a:r>
                        <a:rPr lang="zh-CN" altLang="zh-CN" sz="1800" kern="100" dirty="0">
                          <a:effectLst/>
                        </a:rPr>
                        <a:t>鹿</a:t>
                      </a:r>
                      <a:r>
                        <a:rPr lang="en-US" altLang="zh-CN" sz="1800" kern="100" dirty="0">
                          <a:effectLst/>
                        </a:rPr>
                        <a:t>M</a:t>
                      </a:r>
                      <a:r>
                        <a:rPr lang="zh-CN" altLang="zh-CN" sz="1800" kern="100" dirty="0">
                          <a:effectLst/>
                        </a:rPr>
                        <a:t>）、</a:t>
                      </a:r>
                      <a:r>
                        <a:rPr lang="en-US" altLang="zh-CN" sz="1800" kern="100" dirty="0">
                          <a:effectLst/>
                        </a:rPr>
                        <a:t>TFBOYS-</a:t>
                      </a:r>
                      <a:r>
                        <a:rPr lang="zh-CN" altLang="zh-CN" sz="1800" kern="100" dirty="0">
                          <a:effectLst/>
                        </a:rPr>
                        <a:t>王俊凯（共</a:t>
                      </a:r>
                      <a:r>
                        <a:rPr lang="en-US" altLang="zh-CN" sz="1800" kern="100" dirty="0">
                          <a:effectLst/>
                        </a:rPr>
                        <a:t>3</a:t>
                      </a:r>
                      <a:r>
                        <a:rPr lang="zh-CN" altLang="zh-CN" sz="1800" kern="100" dirty="0">
                          <a:effectLst/>
                        </a:rPr>
                        <a:t>人）</a:t>
                      </a:r>
                      <a:endParaRPr lang="zh-CN" altLang="zh-CN" sz="1800" kern="100" dirty="0">
                        <a:effectLst/>
                        <a:latin typeface="Calibri" panose="020F0502020204030204" pitchFamily="34"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657129705"/>
                  </a:ext>
                </a:extLst>
              </a:tr>
              <a:tr h="1360931">
                <a:tc>
                  <a:txBody>
                    <a:bodyPr/>
                    <a:lstStyle/>
                    <a:p>
                      <a:pPr algn="ctr">
                        <a:spcAft>
                          <a:spcPts val="0"/>
                        </a:spcAft>
                      </a:pPr>
                      <a:r>
                        <a:rPr lang="zh-CN" sz="1800" kern="100">
                          <a:effectLst/>
                        </a:rPr>
                        <a:t>第三组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rPr>
                        <a:t>范冰冰、姚晨、贾乃亮、主播李湘、高圆圆、邓超、范范范瑋琪、蕭敬騰</a:t>
                      </a:r>
                      <a:r>
                        <a:rPr lang="en-US" altLang="zh-CN" sz="1800" kern="100" dirty="0">
                          <a:effectLst/>
                        </a:rPr>
                        <a:t>-LION</a:t>
                      </a:r>
                      <a:r>
                        <a:rPr lang="zh-CN" altLang="zh-CN" sz="1800" kern="100" dirty="0">
                          <a:effectLst/>
                        </a:rPr>
                        <a:t>獅子合唱團、</a:t>
                      </a:r>
                      <a:r>
                        <a:rPr lang="en-US" altLang="zh-CN" sz="1800" kern="100" dirty="0">
                          <a:effectLst/>
                        </a:rPr>
                        <a:t>GEM</a:t>
                      </a:r>
                      <a:r>
                        <a:rPr lang="zh-CN" altLang="zh-CN" sz="1800" kern="100" dirty="0">
                          <a:effectLst/>
                        </a:rPr>
                        <a:t>鄧紫棋等（共</a:t>
                      </a:r>
                      <a:r>
                        <a:rPr lang="en-US" altLang="zh-CN" sz="1800" kern="100" dirty="0">
                          <a:effectLst/>
                        </a:rPr>
                        <a:t>80</a:t>
                      </a:r>
                      <a:r>
                        <a:rPr lang="zh-CN" altLang="zh-CN" sz="1800" kern="100" dirty="0">
                          <a:effectLst/>
                        </a:rPr>
                        <a:t>人）</a:t>
                      </a:r>
                      <a:endParaRPr lang="zh-CN" altLang="zh-CN" sz="1800" kern="100" dirty="0">
                        <a:effectLst/>
                        <a:latin typeface="Calibri" panose="020F0502020204030204" pitchFamily="34"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619285317"/>
                  </a:ext>
                </a:extLst>
              </a:tr>
              <a:tr h="1020698">
                <a:tc>
                  <a:txBody>
                    <a:bodyPr/>
                    <a:lstStyle/>
                    <a:p>
                      <a:pPr algn="ctr">
                        <a:spcAft>
                          <a:spcPts val="0"/>
                        </a:spcAft>
                      </a:pPr>
                      <a:r>
                        <a:rPr lang="zh-CN" sz="1800" kern="100">
                          <a:effectLst/>
                        </a:rPr>
                        <a:t>第四组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黄柏钧</a:t>
                      </a:r>
                      <a:r>
                        <a:rPr lang="en-US" sz="1800" kern="100" dirty="0">
                          <a:effectLst/>
                        </a:rPr>
                        <a:t>Denny</a:t>
                      </a:r>
                      <a:r>
                        <a:rPr lang="zh-CN" sz="1800" kern="100" dirty="0">
                          <a:effectLst/>
                        </a:rPr>
                        <a:t>、芮伟航、黄梦莹</a:t>
                      </a:r>
                      <a:r>
                        <a:rPr lang="en-US" sz="1800" kern="100" dirty="0" err="1">
                          <a:effectLst/>
                        </a:rPr>
                        <a:t>maggie</a:t>
                      </a:r>
                      <a:r>
                        <a:rPr lang="zh-CN" sz="1800" kern="100" dirty="0">
                          <a:effectLst/>
                        </a:rPr>
                        <a:t>、吳京、张静初、</a:t>
                      </a:r>
                      <a:r>
                        <a:rPr lang="en-US" sz="1800" kern="100" dirty="0">
                          <a:effectLst/>
                        </a:rPr>
                        <a:t>X</a:t>
                      </a:r>
                      <a:r>
                        <a:rPr lang="zh-CN" sz="1800" kern="100" dirty="0">
                          <a:effectLst/>
                        </a:rPr>
                        <a:t>玖少年团</a:t>
                      </a:r>
                      <a:r>
                        <a:rPr lang="en-US" sz="1800" kern="100" dirty="0">
                          <a:effectLst/>
                        </a:rPr>
                        <a:t>-</a:t>
                      </a:r>
                      <a:r>
                        <a:rPr lang="zh-CN" sz="1800" kern="100" dirty="0">
                          <a:effectLst/>
                        </a:rPr>
                        <a:t>焉栩嘉</a:t>
                      </a:r>
                      <a:r>
                        <a:rPr lang="en-US" sz="1800" kern="100" dirty="0" err="1">
                          <a:effectLst/>
                        </a:rPr>
                        <a:t>ziazia</a:t>
                      </a:r>
                      <a:r>
                        <a:rPr lang="zh-CN" sz="1800" kern="100" dirty="0">
                          <a:effectLst/>
                        </a:rPr>
                        <a:t>等（共</a:t>
                      </a:r>
                      <a:r>
                        <a:rPr lang="en-US" sz="1800" kern="100" dirty="0">
                          <a:effectLst/>
                        </a:rPr>
                        <a:t>296</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34131529"/>
                  </a:ext>
                </a:extLst>
              </a:tr>
            </a:tbl>
          </a:graphicData>
        </a:graphic>
      </p:graphicFrame>
      <p:cxnSp>
        <p:nvCxnSpPr>
          <p:cNvPr id="11" name="直接连接符 10">
            <a:extLst>
              <a:ext uri="{FF2B5EF4-FFF2-40B4-BE49-F238E27FC236}">
                <a16:creationId xmlns:a16="http://schemas.microsoft.com/office/drawing/2014/main" id="{2D5DAFDD-2632-41A7-BEAE-A01D035156D8}"/>
              </a:ext>
            </a:extLst>
          </p:cNvPr>
          <p:cNvCxnSpPr/>
          <p:nvPr/>
        </p:nvCxnSpPr>
        <p:spPr>
          <a:xfrm>
            <a:off x="4737289" y="4146698"/>
            <a:ext cx="2296633" cy="10653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9" name="表格 8">
            <a:extLst>
              <a:ext uri="{FF2B5EF4-FFF2-40B4-BE49-F238E27FC236}">
                <a16:creationId xmlns:a16="http://schemas.microsoft.com/office/drawing/2014/main" id="{C708A82C-D2AA-4CE3-BE7E-FB7843ED1030}"/>
              </a:ext>
            </a:extLst>
          </p:cNvPr>
          <p:cNvGraphicFramePr>
            <a:graphicFrameLocks noGrp="1"/>
          </p:cNvGraphicFramePr>
          <p:nvPr>
            <p:extLst>
              <p:ext uri="{D42A27DB-BD31-4B8C-83A1-F6EECF244321}">
                <p14:modId xmlns:p14="http://schemas.microsoft.com/office/powerpoint/2010/main" val="3205975168"/>
              </p:ext>
            </p:extLst>
          </p:nvPr>
        </p:nvGraphicFramePr>
        <p:xfrm>
          <a:off x="291912" y="966451"/>
          <a:ext cx="4737288" cy="4731486"/>
        </p:xfrm>
        <a:graphic>
          <a:graphicData uri="http://schemas.openxmlformats.org/drawingml/2006/table">
            <a:tbl>
              <a:tblPr firstRow="1" firstCol="1" bandRow="1">
                <a:tableStyleId>{5C22544A-7EE6-4342-B048-85BDC9FD1C3A}</a:tableStyleId>
              </a:tblPr>
              <a:tblGrid>
                <a:gridCol w="1013616">
                  <a:extLst>
                    <a:ext uri="{9D8B030D-6E8A-4147-A177-3AD203B41FA5}">
                      <a16:colId xmlns:a16="http://schemas.microsoft.com/office/drawing/2014/main" val="4054100273"/>
                    </a:ext>
                  </a:extLst>
                </a:gridCol>
                <a:gridCol w="3723672">
                  <a:extLst>
                    <a:ext uri="{9D8B030D-6E8A-4147-A177-3AD203B41FA5}">
                      <a16:colId xmlns:a16="http://schemas.microsoft.com/office/drawing/2014/main" val="1578408027"/>
                    </a:ext>
                  </a:extLst>
                </a:gridCol>
              </a:tblGrid>
              <a:tr h="471538">
                <a:tc>
                  <a:txBody>
                    <a:bodyPr/>
                    <a:lstStyle/>
                    <a:p>
                      <a:pPr algn="ctr">
                        <a:spcAft>
                          <a:spcPts val="0"/>
                        </a:spcAft>
                      </a:pPr>
                      <a:r>
                        <a:rPr lang="zh-CN" sz="1800" kern="100" dirty="0">
                          <a:effectLst/>
                        </a:rPr>
                        <a:t>组别</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a:effectLst/>
                        </a:rPr>
                        <a:t>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6504835"/>
                  </a:ext>
                </a:extLst>
              </a:tr>
              <a:tr h="471538">
                <a:tc>
                  <a:txBody>
                    <a:bodyPr/>
                    <a:lstStyle/>
                    <a:p>
                      <a:pPr algn="ctr">
                        <a:spcAft>
                          <a:spcPts val="0"/>
                        </a:spcAft>
                      </a:pPr>
                      <a:r>
                        <a:rPr lang="zh-CN" sz="1800" kern="100" dirty="0">
                          <a:effectLst/>
                        </a:rPr>
                        <a:t>第一组</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叶璇、蔡康永、金莎（共</a:t>
                      </a:r>
                      <a:r>
                        <a:rPr lang="en-US" sz="1800" kern="100" dirty="0">
                          <a:effectLst/>
                        </a:rPr>
                        <a:t>3</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6527630"/>
                  </a:ext>
                </a:extLst>
              </a:tr>
              <a:tr h="943078">
                <a:tc>
                  <a:txBody>
                    <a:bodyPr/>
                    <a:lstStyle/>
                    <a:p>
                      <a:pPr algn="ctr">
                        <a:spcAft>
                          <a:spcPts val="0"/>
                        </a:spcAft>
                      </a:pPr>
                      <a:r>
                        <a:rPr lang="zh-CN" sz="1800" kern="100" dirty="0">
                          <a:effectLst/>
                        </a:rPr>
                        <a:t>第二组</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TFBOYS-</a:t>
                      </a:r>
                      <a:r>
                        <a:rPr lang="zh-CN" sz="1800" kern="100" dirty="0">
                          <a:effectLst/>
                        </a:rPr>
                        <a:t>易烊千玺、鹿晗（</a:t>
                      </a:r>
                      <a:r>
                        <a:rPr lang="en-US" sz="1800" kern="100" dirty="0">
                          <a:effectLst/>
                        </a:rPr>
                        <a:t>M</a:t>
                      </a:r>
                      <a:r>
                        <a:rPr lang="zh-CN" sz="1800" kern="100" dirty="0">
                          <a:effectLst/>
                        </a:rPr>
                        <a:t>鹿</a:t>
                      </a:r>
                      <a:r>
                        <a:rPr lang="en-US" sz="1800" kern="100" dirty="0">
                          <a:effectLst/>
                        </a:rPr>
                        <a:t>M</a:t>
                      </a:r>
                      <a:r>
                        <a:rPr lang="zh-CN" sz="1800" kern="100" dirty="0">
                          <a:effectLst/>
                        </a:rPr>
                        <a:t>）、</a:t>
                      </a:r>
                      <a:r>
                        <a:rPr lang="en-US" sz="1800" kern="100" dirty="0">
                          <a:effectLst/>
                        </a:rPr>
                        <a:t>TFBOYS-</a:t>
                      </a:r>
                      <a:r>
                        <a:rPr lang="zh-CN" sz="1800" kern="100" dirty="0">
                          <a:effectLst/>
                        </a:rPr>
                        <a:t>王俊凯（共</a:t>
                      </a:r>
                      <a:r>
                        <a:rPr lang="en-US" sz="1800" kern="100" dirty="0">
                          <a:effectLst/>
                        </a:rPr>
                        <a:t>3</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0669429"/>
                  </a:ext>
                </a:extLst>
              </a:tr>
              <a:tr h="2373794">
                <a:tc>
                  <a:txBody>
                    <a:bodyPr/>
                    <a:lstStyle/>
                    <a:p>
                      <a:pPr algn="ctr">
                        <a:spcAft>
                          <a:spcPts val="0"/>
                        </a:spcAft>
                      </a:pPr>
                      <a:r>
                        <a:rPr lang="zh-CN" sz="1800" kern="100">
                          <a:effectLst/>
                        </a:rPr>
                        <a:t>第三组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文章（文章同學）、邓超、张杰、郭德纲、唐嫣、胡歌、王力宏、赵薇、林心如、杨幂、赵丽颖、何炅、</a:t>
                      </a:r>
                      <a:r>
                        <a:rPr lang="en-US" altLang="zh-CN" sz="1800" kern="100" dirty="0" err="1">
                          <a:effectLst/>
                        </a:rPr>
                        <a:t>a</a:t>
                      </a:r>
                      <a:r>
                        <a:rPr lang="en-US" sz="1800" kern="100" dirty="0" err="1">
                          <a:effectLst/>
                        </a:rPr>
                        <a:t>ngelababy</a:t>
                      </a:r>
                      <a:r>
                        <a:rPr lang="zh-CN" sz="1800" kern="100" dirty="0">
                          <a:effectLst/>
                        </a:rPr>
                        <a:t>、谢娜、林志颖（夢想家林志穎）、陈坤、范冰冰、姚晨（共</a:t>
                      </a:r>
                      <a:r>
                        <a:rPr lang="en-US" sz="1800" kern="100" dirty="0">
                          <a:effectLst/>
                        </a:rPr>
                        <a:t>18</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2117181"/>
                  </a:ext>
                </a:extLst>
              </a:tr>
              <a:tr h="471538">
                <a:tc>
                  <a:txBody>
                    <a:bodyPr/>
                    <a:lstStyle/>
                    <a:p>
                      <a:pPr algn="ctr">
                        <a:spcAft>
                          <a:spcPts val="0"/>
                        </a:spcAft>
                      </a:pPr>
                      <a:r>
                        <a:rPr lang="zh-CN" sz="1800" kern="100">
                          <a:effectLst/>
                        </a:rPr>
                        <a:t>第四组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dirty="0">
                          <a:effectLst/>
                        </a:rPr>
                        <a:t>其他（具体名单见附录，共</a:t>
                      </a:r>
                      <a:r>
                        <a:rPr lang="en-US" sz="1800" kern="100" dirty="0">
                          <a:effectLst/>
                        </a:rPr>
                        <a:t>466</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74519546"/>
                  </a:ext>
                </a:extLst>
              </a:tr>
            </a:tbl>
          </a:graphicData>
        </a:graphic>
      </p:graphicFrame>
      <p:sp>
        <p:nvSpPr>
          <p:cNvPr id="3" name="矩形 2">
            <a:extLst>
              <a:ext uri="{FF2B5EF4-FFF2-40B4-BE49-F238E27FC236}">
                <a16:creationId xmlns:a16="http://schemas.microsoft.com/office/drawing/2014/main" id="{50398A6B-8FF3-45E0-9195-302B97D1A946}"/>
              </a:ext>
            </a:extLst>
          </p:cNvPr>
          <p:cNvSpPr/>
          <p:nvPr/>
        </p:nvSpPr>
        <p:spPr>
          <a:xfrm>
            <a:off x="5760204" y="3244334"/>
            <a:ext cx="671594" cy="646331"/>
          </a:xfrm>
          <a:prstGeom prst="rect">
            <a:avLst/>
          </a:prstGeom>
        </p:spPr>
        <p:txBody>
          <a:bodyPr wrap="none">
            <a:spAutoFit/>
          </a:bodyPr>
          <a:lstStyle/>
          <a:p>
            <a:pPr algn="ctr"/>
            <a:r>
              <a:rPr lang="en-US" altLang="zh-CN"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VS</a:t>
            </a:r>
            <a:endPar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37887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p:nvPr>
        </p:nvSpPr>
        <p:spPr>
          <a:xfrm>
            <a:off x="159488" y="-1733204"/>
            <a:ext cx="4476307" cy="2286000"/>
          </a:xfrm>
        </p:spPr>
        <p:txBody>
          <a:bodyPr>
            <a:normAutofit/>
          </a:bodyPr>
          <a:lstStyle/>
          <a:p>
            <a:r>
              <a:rPr lang="zh-CN" altLang="en-US" sz="2400" b="1" dirty="0">
                <a:latin typeface="黑体" panose="02010609060101010101" pitchFamily="49" charset="-122"/>
                <a:ea typeface="黑体" panose="02010609060101010101" pitchFamily="49" charset="-122"/>
              </a:rPr>
              <a:t>四</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判别分析</a:t>
            </a:r>
          </a:p>
        </p:txBody>
      </p:sp>
      <p:sp>
        <p:nvSpPr>
          <p:cNvPr id="4" name="文本占位符 3">
            <a:extLst>
              <a:ext uri="{FF2B5EF4-FFF2-40B4-BE49-F238E27FC236}">
                <a16:creationId xmlns:a16="http://schemas.microsoft.com/office/drawing/2014/main" id="{3E067071-79AD-4590-9112-A7E691DFD26A}"/>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altLang="zh-CN" sz="2800" b="1" dirty="0"/>
              <a:t>BAYES</a:t>
            </a:r>
          </a:p>
          <a:p>
            <a:r>
              <a:rPr lang="en-US" altLang="zh-CN" sz="2800" b="1" dirty="0"/>
              <a:t>  ——</a:t>
            </a:r>
            <a:r>
              <a:rPr lang="zh-CN" altLang="en-US" sz="2800" b="1" dirty="0"/>
              <a:t>确定先验概率</a:t>
            </a:r>
            <a:endParaRPr lang="en-US" altLang="zh-CN" sz="2800" b="1" dirty="0"/>
          </a:p>
          <a:p>
            <a:pPr marL="457200" indent="-457200">
              <a:buFont typeface="Arial" panose="020B0604020202020204" pitchFamily="34" charset="0"/>
              <a:buChar char="•"/>
            </a:pPr>
            <a:endParaRPr lang="en-US" altLang="zh-CN" sz="2800" b="1" dirty="0"/>
          </a:p>
          <a:p>
            <a:endParaRPr lang="en-US" altLang="zh-CN" sz="2800" b="1" dirty="0"/>
          </a:p>
        </p:txBody>
      </p:sp>
      <p:cxnSp>
        <p:nvCxnSpPr>
          <p:cNvPr id="6" name="直接连接符 5">
            <a:extLst>
              <a:ext uri="{FF2B5EF4-FFF2-40B4-BE49-F238E27FC236}">
                <a16:creationId xmlns:a16="http://schemas.microsoft.com/office/drawing/2014/main" id="{D06CDE46-C95F-4E95-BFDD-F89632AC2D49}"/>
              </a:ext>
            </a:extLst>
          </p:cNvPr>
          <p:cNvCxnSpPr>
            <a:cxnSpLocks/>
          </p:cNvCxnSpPr>
          <p:nvPr/>
        </p:nvCxnSpPr>
        <p:spPr>
          <a:xfrm>
            <a:off x="4303290" y="614465"/>
            <a:ext cx="2299529" cy="7677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07AD4EA-907E-42EA-A1A7-ED78FBBB08C9}"/>
              </a:ext>
            </a:extLst>
          </p:cNvPr>
          <p:cNvSpPr txBox="1"/>
          <p:nvPr/>
        </p:nvSpPr>
        <p:spPr>
          <a:xfrm>
            <a:off x="4944139" y="2009554"/>
            <a:ext cx="6932428" cy="2616101"/>
          </a:xfrm>
          <a:prstGeom prst="rect">
            <a:avLst/>
          </a:prstGeom>
          <a:noFill/>
        </p:spPr>
        <p:txBody>
          <a:bodyPr wrap="square" rtlCol="0">
            <a:spAutoFit/>
          </a:bodyPr>
          <a:lstStyle/>
          <a:p>
            <a:pPr marL="342900" indent="-342900">
              <a:buFont typeface="Arial" panose="020B0604020202020204" pitchFamily="34" charset="0"/>
              <a:buChar char="•"/>
            </a:pPr>
            <a:r>
              <a:rPr lang="zh-CN" altLang="zh-CN" sz="2800" b="1" dirty="0">
                <a:solidFill>
                  <a:schemeClr val="tx2"/>
                </a:solidFill>
                <a:latin typeface="+mn-ea"/>
              </a:rPr>
              <a:t>以均等先验概率进行判别</a:t>
            </a:r>
            <a:r>
              <a:rPr lang="zh-CN" altLang="en-US" sz="2800" b="1" dirty="0">
                <a:solidFill>
                  <a:schemeClr val="tx2"/>
                </a:solidFill>
                <a:latin typeface="+mn-ea"/>
              </a:rPr>
              <a:t>：</a:t>
            </a:r>
            <a:endParaRPr lang="en-US" altLang="zh-CN" sz="2800" b="1" dirty="0">
              <a:solidFill>
                <a:schemeClr val="tx2"/>
              </a:solidFill>
              <a:latin typeface="+mn-ea"/>
            </a:endParaRPr>
          </a:p>
          <a:p>
            <a:r>
              <a:rPr lang="en-US" altLang="zh-CN" sz="2800" b="1" dirty="0">
                <a:solidFill>
                  <a:schemeClr val="tx2"/>
                </a:solidFill>
                <a:latin typeface="+mn-ea"/>
              </a:rPr>
              <a:t>				</a:t>
            </a:r>
            <a:r>
              <a:rPr lang="zh-CN" altLang="en-US" sz="2800" b="1" dirty="0">
                <a:solidFill>
                  <a:schemeClr val="tx2"/>
                </a:solidFill>
                <a:latin typeface="+mn-ea"/>
              </a:rPr>
              <a:t>回判正确率为</a:t>
            </a:r>
            <a:r>
              <a:rPr lang="zh-CN" altLang="zh-CN" sz="2800" dirty="0">
                <a:solidFill>
                  <a:schemeClr val="tx2"/>
                </a:solidFill>
                <a:latin typeface="+mn-ea"/>
              </a:rPr>
              <a:t>94.5%</a:t>
            </a:r>
          </a:p>
          <a:p>
            <a:pPr marL="342900" indent="-342900">
              <a:buFont typeface="Arial" panose="020B0604020202020204" pitchFamily="34" charset="0"/>
              <a:buChar char="•"/>
            </a:pPr>
            <a:endParaRPr lang="en-US" altLang="zh-CN" sz="2800" dirty="0">
              <a:solidFill>
                <a:schemeClr val="tx2"/>
              </a:solidFill>
              <a:latin typeface="+mn-ea"/>
            </a:endParaRPr>
          </a:p>
          <a:p>
            <a:pPr marL="342900" indent="-342900">
              <a:buFont typeface="Arial" panose="020B0604020202020204" pitchFamily="34" charset="0"/>
              <a:buChar char="•"/>
            </a:pPr>
            <a:r>
              <a:rPr lang="zh-CN" altLang="zh-CN" sz="2800" b="1" dirty="0">
                <a:solidFill>
                  <a:schemeClr val="tx2"/>
                </a:solidFill>
                <a:latin typeface="+mn-ea"/>
              </a:rPr>
              <a:t>以个案所占比例为先验概率进行判别</a:t>
            </a:r>
            <a:r>
              <a:rPr lang="zh-CN" altLang="en-US" sz="2800" b="1" dirty="0">
                <a:solidFill>
                  <a:schemeClr val="tx2"/>
                </a:solidFill>
                <a:latin typeface="+mn-ea"/>
              </a:rPr>
              <a:t>：</a:t>
            </a:r>
            <a:endParaRPr lang="en-US" altLang="zh-CN" sz="2800" b="1" dirty="0">
              <a:solidFill>
                <a:schemeClr val="tx2"/>
              </a:solidFill>
              <a:latin typeface="+mn-ea"/>
            </a:endParaRPr>
          </a:p>
          <a:p>
            <a:pPr lvl="2"/>
            <a:r>
              <a:rPr lang="en-US" altLang="zh-CN" sz="2800" b="1" dirty="0">
                <a:solidFill>
                  <a:schemeClr val="tx2"/>
                </a:solidFill>
                <a:latin typeface="+mn-ea"/>
              </a:rPr>
              <a:t>		</a:t>
            </a:r>
            <a:r>
              <a:rPr lang="zh-CN" altLang="en-US" sz="2800" b="1" dirty="0">
                <a:solidFill>
                  <a:schemeClr val="tx2"/>
                </a:solidFill>
                <a:latin typeface="+mn-ea"/>
              </a:rPr>
              <a:t>回判正确率为</a:t>
            </a:r>
            <a:r>
              <a:rPr lang="zh-CN" altLang="zh-CN" sz="2800" dirty="0">
                <a:solidFill>
                  <a:schemeClr val="tx2"/>
                </a:solidFill>
                <a:latin typeface="+mn-ea"/>
              </a:rPr>
              <a:t>9</a:t>
            </a:r>
            <a:r>
              <a:rPr lang="en-US" altLang="zh-CN" sz="2800" dirty="0">
                <a:solidFill>
                  <a:schemeClr val="tx2"/>
                </a:solidFill>
                <a:latin typeface="+mn-ea"/>
              </a:rPr>
              <a:t>0</a:t>
            </a:r>
            <a:r>
              <a:rPr lang="zh-CN" altLang="zh-CN" sz="2800" dirty="0">
                <a:solidFill>
                  <a:schemeClr val="tx2"/>
                </a:solidFill>
                <a:latin typeface="+mn-ea"/>
              </a:rPr>
              <a:t>.</a:t>
            </a:r>
            <a:r>
              <a:rPr lang="en-US" altLang="zh-CN" sz="2800" dirty="0">
                <a:solidFill>
                  <a:schemeClr val="tx2"/>
                </a:solidFill>
                <a:latin typeface="+mn-ea"/>
              </a:rPr>
              <a:t>2</a:t>
            </a:r>
            <a:r>
              <a:rPr lang="zh-CN" altLang="zh-CN" sz="2800" dirty="0">
                <a:solidFill>
                  <a:schemeClr val="tx2"/>
                </a:solidFill>
                <a:latin typeface="+mn-ea"/>
              </a:rPr>
              <a:t>%</a:t>
            </a:r>
          </a:p>
          <a:p>
            <a:pPr marL="342900" indent="-342900">
              <a:buFont typeface="Arial" panose="020B0604020202020204" pitchFamily="34" charset="0"/>
              <a:buChar char="•"/>
            </a:pPr>
            <a:endParaRPr lang="zh-CN" altLang="en-US" sz="2400" dirty="0">
              <a:solidFill>
                <a:schemeClr val="tx2"/>
              </a:solidFill>
            </a:endParaRPr>
          </a:p>
        </p:txBody>
      </p:sp>
      <p:sp>
        <p:nvSpPr>
          <p:cNvPr id="5" name="文本框 4">
            <a:extLst>
              <a:ext uri="{FF2B5EF4-FFF2-40B4-BE49-F238E27FC236}">
                <a16:creationId xmlns:a16="http://schemas.microsoft.com/office/drawing/2014/main" id="{4BADF6D8-781D-405A-879D-ED1033E07691}"/>
              </a:ext>
            </a:extLst>
          </p:cNvPr>
          <p:cNvSpPr txBox="1"/>
          <p:nvPr/>
        </p:nvSpPr>
        <p:spPr>
          <a:xfrm>
            <a:off x="10473070" y="2165032"/>
            <a:ext cx="439544" cy="707886"/>
          </a:xfrm>
          <a:prstGeom prst="rect">
            <a:avLst/>
          </a:prstGeom>
          <a:noFill/>
        </p:spPr>
        <p:txBody>
          <a:bodyPr wrap="none" rtlCol="0">
            <a:spAutoFit/>
          </a:bodyPr>
          <a:lstStyle/>
          <a:p>
            <a:r>
              <a:rPr lang="zh-CN" altLang="en-US" sz="4000" b="1" dirty="0">
                <a:solidFill>
                  <a:srgbClr val="FF0000"/>
                </a:solidFill>
              </a:rPr>
              <a:t>√</a:t>
            </a:r>
          </a:p>
        </p:txBody>
      </p:sp>
    </p:spTree>
    <p:extLst>
      <p:ext uri="{BB962C8B-B14F-4D97-AF65-F5344CB8AC3E}">
        <p14:creationId xmlns:p14="http://schemas.microsoft.com/office/powerpoint/2010/main" val="22652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p:nvPr>
        </p:nvSpPr>
        <p:spPr>
          <a:xfrm>
            <a:off x="159488" y="-1733204"/>
            <a:ext cx="4476307" cy="2286000"/>
          </a:xfrm>
        </p:spPr>
        <p:txBody>
          <a:bodyPr>
            <a:normAutofit/>
          </a:bodyPr>
          <a:lstStyle/>
          <a:p>
            <a:r>
              <a:rPr lang="zh-CN" altLang="en-US" sz="2400" b="1" dirty="0">
                <a:latin typeface="黑体" panose="02010609060101010101" pitchFamily="49" charset="-122"/>
                <a:ea typeface="黑体" panose="02010609060101010101" pitchFamily="49" charset="-122"/>
              </a:rPr>
              <a:t>四</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判别分析</a:t>
            </a:r>
          </a:p>
        </p:txBody>
      </p:sp>
      <p:sp>
        <p:nvSpPr>
          <p:cNvPr id="4" name="文本占位符 3">
            <a:extLst>
              <a:ext uri="{FF2B5EF4-FFF2-40B4-BE49-F238E27FC236}">
                <a16:creationId xmlns:a16="http://schemas.microsoft.com/office/drawing/2014/main" id="{3E067071-79AD-4590-9112-A7E691DFD26A}"/>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altLang="zh-CN" sz="2800" b="1" dirty="0"/>
              <a:t>FISHER</a:t>
            </a:r>
          </a:p>
          <a:p>
            <a:r>
              <a:rPr lang="en-US" altLang="zh-CN" sz="2800" b="1" dirty="0"/>
              <a:t>  ——</a:t>
            </a:r>
            <a:r>
              <a:rPr lang="zh-CN" altLang="en-US" sz="2800" b="1" dirty="0"/>
              <a:t>典型判别函数</a:t>
            </a:r>
            <a:endParaRPr lang="en-US" altLang="zh-CN" sz="2800" b="1" dirty="0"/>
          </a:p>
          <a:p>
            <a:pPr marL="457200" indent="-457200">
              <a:buFont typeface="Arial" panose="020B0604020202020204" pitchFamily="34" charset="0"/>
              <a:buChar char="•"/>
            </a:pPr>
            <a:endParaRPr lang="en-US" altLang="zh-CN" sz="2800" b="1" dirty="0"/>
          </a:p>
          <a:p>
            <a:endParaRPr lang="en-US" altLang="zh-CN" sz="2800" b="1" dirty="0"/>
          </a:p>
        </p:txBody>
      </p:sp>
      <p:cxnSp>
        <p:nvCxnSpPr>
          <p:cNvPr id="6" name="直接连接符 5">
            <a:extLst>
              <a:ext uri="{FF2B5EF4-FFF2-40B4-BE49-F238E27FC236}">
                <a16:creationId xmlns:a16="http://schemas.microsoft.com/office/drawing/2014/main" id="{D06CDE46-C95F-4E95-BFDD-F89632AC2D49}"/>
              </a:ext>
            </a:extLst>
          </p:cNvPr>
          <p:cNvCxnSpPr>
            <a:cxnSpLocks/>
          </p:cNvCxnSpPr>
          <p:nvPr/>
        </p:nvCxnSpPr>
        <p:spPr>
          <a:xfrm>
            <a:off x="4303290" y="614465"/>
            <a:ext cx="2299529" cy="7677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F21738D-11FB-41C4-9027-A5E23B8BFF57}"/>
              </a:ext>
            </a:extLst>
          </p:cNvPr>
          <p:cNvPicPr>
            <a:picLocks noChangeAspect="1"/>
          </p:cNvPicPr>
          <p:nvPr/>
        </p:nvPicPr>
        <p:blipFill>
          <a:blip r:embed="rId3"/>
          <a:stretch>
            <a:fillRect/>
          </a:stretch>
        </p:blipFill>
        <p:spPr>
          <a:xfrm>
            <a:off x="4303290" y="374354"/>
            <a:ext cx="8134783" cy="1722386"/>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EB84548-E3C3-431A-B6B1-351CFC95EEC2}"/>
                  </a:ext>
                </a:extLst>
              </p:cNvPr>
              <p:cNvSpPr/>
              <p:nvPr/>
            </p:nvSpPr>
            <p:spPr>
              <a:xfrm>
                <a:off x="7010400" y="2214461"/>
                <a:ext cx="5181600" cy="605294"/>
              </a:xfrm>
              <a:prstGeom prst="rect">
                <a:avLst/>
              </a:prstGeom>
            </p:spPr>
            <p:txBody>
              <a:bodyPr wrap="square">
                <a:spAutoFit/>
              </a:bodyPr>
              <a:lstStyle/>
              <a:p>
                <a:pPr indent="279400" algn="r">
                  <a:lnSpc>
                    <a:spcPts val="2000"/>
                  </a:lnSpc>
                  <a:spcAft>
                    <a:spcPts val="0"/>
                  </a:spcAft>
                </a:pPr>
                <a:r>
                  <a:rPr lang="zh-CN" altLang="en-US"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其中，关注为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1</m:t>
                        </m:r>
                      </m:sub>
                    </m:sSub>
                  </m:oMath>
                </a14:m>
                <a:r>
                  <a:rPr lang="en-US" altLang="zh-CN" kern="100" dirty="0">
                    <a:latin typeface="宋体" panose="02010600030101010101" pitchFamily="2" charset="-122"/>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粉丝为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2</m:t>
                        </m:r>
                      </m:sub>
                    </m:sSub>
                  </m:oMath>
                </a14:m>
                <a:r>
                  <a:rPr lang="zh-CN" altLang="zh-CN" kern="100" dirty="0">
                    <a:latin typeface="Calibri" panose="020F0502020204030204" pitchFamily="34" charset="0"/>
                    <a:cs typeface="Times New Roman" panose="02020603050405020304" pitchFamily="18" charset="0"/>
                  </a:rPr>
                  <a:t>，微博数为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3</m:t>
                        </m:r>
                      </m:sub>
                    </m:sSub>
                  </m:oMath>
                </a14:m>
                <a:r>
                  <a:rPr lang="zh-CN" altLang="zh-CN" kern="100" dirty="0">
                    <a:latin typeface="Calibri" panose="020F0502020204030204" pitchFamily="34" charset="0"/>
                    <a:cs typeface="Times New Roman" panose="02020603050405020304" pitchFamily="18" charset="0"/>
                  </a:rPr>
                  <a:t>，微博等级为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4</m:t>
                        </m:r>
                      </m:sub>
                    </m:sSub>
                  </m:oMath>
                </a14:m>
                <a:r>
                  <a:rPr lang="zh-CN" altLang="zh-CN" kern="100" dirty="0">
                    <a:latin typeface="Calibri" panose="020F0502020204030204" pitchFamily="34" charset="0"/>
                    <a:cs typeface="Times New Roman" panose="02020603050405020304" pitchFamily="18" charset="0"/>
                  </a:rPr>
                  <a:t>，爱慕值为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5</m:t>
                        </m:r>
                      </m:sub>
                    </m:sSub>
                  </m:oMath>
                </a14:m>
                <a:r>
                  <a:rPr lang="zh-CN" altLang="zh-CN" kern="100" dirty="0">
                    <a:latin typeface="Calibri" panose="020F0502020204030204" pitchFamily="34" charset="0"/>
                    <a:cs typeface="Times New Roman" panose="02020603050405020304" pitchFamily="18" charset="0"/>
                  </a:rPr>
                  <a:t>，微博会员为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6</m:t>
                        </m:r>
                      </m:sub>
                    </m:sSub>
                  </m:oMath>
                </a14:m>
                <a:r>
                  <a:rPr lang="zh-CN" altLang="en-US" sz="1600" kern="100" dirty="0">
                    <a:latin typeface="Calibri" panose="020F0502020204030204" pitchFamily="34" charset="0"/>
                    <a:cs typeface="Times New Roman" panose="02020603050405020304" pitchFamily="18" charset="0"/>
                  </a:rPr>
                  <a:t>）</a:t>
                </a:r>
                <a:endParaRPr lang="zh-CN" altLang="zh-CN" sz="1600" kern="100" dirty="0">
                  <a:latin typeface="Calibri" panose="020F0502020204030204" pitchFamily="34"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9EB84548-E3C3-431A-B6B1-351CFC95EEC2}"/>
                  </a:ext>
                </a:extLst>
              </p:cNvPr>
              <p:cNvSpPr>
                <a:spLocks noRot="1" noChangeAspect="1" noMove="1" noResize="1" noEditPoints="1" noAdjustHandles="1" noChangeArrowheads="1" noChangeShapeType="1" noTextEdit="1"/>
              </p:cNvSpPr>
              <p:nvPr/>
            </p:nvSpPr>
            <p:spPr>
              <a:xfrm>
                <a:off x="7010400" y="2214461"/>
                <a:ext cx="5181600" cy="605294"/>
              </a:xfrm>
              <a:prstGeom prst="rect">
                <a:avLst/>
              </a:prstGeom>
              <a:blipFill>
                <a:blip r:embed="rId4"/>
                <a:stretch>
                  <a:fillRect t="-10000" r="-941" b="-12000"/>
                </a:stretch>
              </a:blipFill>
            </p:spPr>
            <p:txBody>
              <a:bodyPr/>
              <a:lstStyle/>
              <a:p>
                <a:r>
                  <a:rPr lang="zh-CN" altLang="en-US">
                    <a:noFill/>
                  </a:rPr>
                  <a:t> </a:t>
                </a:r>
              </a:p>
            </p:txBody>
          </p:sp>
        </mc:Fallback>
      </mc:AlternateContent>
      <p:graphicFrame>
        <p:nvGraphicFramePr>
          <p:cNvPr id="8" name="表格 7">
            <a:extLst>
              <a:ext uri="{FF2B5EF4-FFF2-40B4-BE49-F238E27FC236}">
                <a16:creationId xmlns:a16="http://schemas.microsoft.com/office/drawing/2014/main" id="{F87FDED7-57FF-446D-964F-206FD171F18D}"/>
              </a:ext>
            </a:extLst>
          </p:cNvPr>
          <p:cNvGraphicFramePr>
            <a:graphicFrameLocks noGrp="1"/>
          </p:cNvGraphicFramePr>
          <p:nvPr>
            <p:extLst>
              <p:ext uri="{D42A27DB-BD31-4B8C-83A1-F6EECF244321}">
                <p14:modId xmlns:p14="http://schemas.microsoft.com/office/powerpoint/2010/main" val="4206798311"/>
              </p:ext>
            </p:extLst>
          </p:nvPr>
        </p:nvGraphicFramePr>
        <p:xfrm>
          <a:off x="5181048" y="3480102"/>
          <a:ext cx="6259585" cy="2825102"/>
        </p:xfrm>
        <a:graphic>
          <a:graphicData uri="http://schemas.openxmlformats.org/drawingml/2006/table">
            <a:tbl>
              <a:tblPr firstRow="1" firstCol="1" bandRow="1">
                <a:tableStyleId>{5C22544A-7EE6-4342-B048-85BDC9FD1C3A}</a:tableStyleId>
              </a:tblPr>
              <a:tblGrid>
                <a:gridCol w="985839">
                  <a:extLst>
                    <a:ext uri="{9D8B030D-6E8A-4147-A177-3AD203B41FA5}">
                      <a16:colId xmlns:a16="http://schemas.microsoft.com/office/drawing/2014/main" val="2649312040"/>
                    </a:ext>
                  </a:extLst>
                </a:gridCol>
                <a:gridCol w="1307804">
                  <a:extLst>
                    <a:ext uri="{9D8B030D-6E8A-4147-A177-3AD203B41FA5}">
                      <a16:colId xmlns:a16="http://schemas.microsoft.com/office/drawing/2014/main" val="368706554"/>
                    </a:ext>
                  </a:extLst>
                </a:gridCol>
                <a:gridCol w="1222745">
                  <a:extLst>
                    <a:ext uri="{9D8B030D-6E8A-4147-A177-3AD203B41FA5}">
                      <a16:colId xmlns:a16="http://schemas.microsoft.com/office/drawing/2014/main" val="1544274176"/>
                    </a:ext>
                  </a:extLst>
                </a:gridCol>
                <a:gridCol w="1212111">
                  <a:extLst>
                    <a:ext uri="{9D8B030D-6E8A-4147-A177-3AD203B41FA5}">
                      <a16:colId xmlns:a16="http://schemas.microsoft.com/office/drawing/2014/main" val="1498133170"/>
                    </a:ext>
                  </a:extLst>
                </a:gridCol>
                <a:gridCol w="1531086">
                  <a:extLst>
                    <a:ext uri="{9D8B030D-6E8A-4147-A177-3AD203B41FA5}">
                      <a16:colId xmlns:a16="http://schemas.microsoft.com/office/drawing/2014/main" val="3751166415"/>
                    </a:ext>
                  </a:extLst>
                </a:gridCol>
              </a:tblGrid>
              <a:tr h="325504">
                <a:tc>
                  <a:txBody>
                    <a:bodyPr/>
                    <a:lstStyle/>
                    <a:p>
                      <a:pPr marL="38100" marR="38100" algn="ctr">
                        <a:lnSpc>
                          <a:spcPts val="1600"/>
                        </a:lnSpc>
                        <a:spcAft>
                          <a:spcPts val="0"/>
                        </a:spcAft>
                      </a:pPr>
                      <a:r>
                        <a:rPr lang="zh-CN" sz="1800" dirty="0">
                          <a:effectLst/>
                        </a:rPr>
                        <a:t>特征值</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0800" marR="50800" marT="50800" marB="5080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0800" marR="50800" marT="50800" marB="5080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0800" marR="50800" marT="50800" marB="5080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50800" marR="50800" marT="50800" marB="50800"/>
                </a:tc>
                <a:extLst>
                  <a:ext uri="{0D108BD9-81ED-4DB2-BD59-A6C34878D82A}">
                    <a16:rowId xmlns:a16="http://schemas.microsoft.com/office/drawing/2014/main" val="2403830431"/>
                  </a:ext>
                </a:extLst>
              </a:tr>
              <a:tr h="990576">
                <a:tc>
                  <a:txBody>
                    <a:bodyPr/>
                    <a:lstStyle/>
                    <a:p>
                      <a:pPr marL="38100" marR="38100" algn="ctr">
                        <a:lnSpc>
                          <a:spcPts val="1600"/>
                        </a:lnSpc>
                        <a:spcAft>
                          <a:spcPts val="0"/>
                        </a:spcAft>
                      </a:pPr>
                      <a:r>
                        <a:rPr lang="zh-CN" sz="1800" dirty="0">
                          <a:effectLst/>
                        </a:rPr>
                        <a:t>函数</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ctr">
                        <a:lnSpc>
                          <a:spcPts val="1600"/>
                        </a:lnSpc>
                        <a:spcAft>
                          <a:spcPts val="0"/>
                        </a:spcAft>
                      </a:pPr>
                      <a:r>
                        <a:rPr lang="zh-CN" sz="1800" dirty="0">
                          <a:effectLst/>
                        </a:rPr>
                        <a:t>特征值</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ctr">
                        <a:lnSpc>
                          <a:spcPts val="1600"/>
                        </a:lnSpc>
                        <a:spcAft>
                          <a:spcPts val="0"/>
                        </a:spcAft>
                      </a:pPr>
                      <a:r>
                        <a:rPr lang="zh-CN" sz="1800" dirty="0">
                          <a:effectLst/>
                        </a:rPr>
                        <a:t>方差的 %</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ctr">
                        <a:lnSpc>
                          <a:spcPts val="1600"/>
                        </a:lnSpc>
                        <a:spcAft>
                          <a:spcPts val="0"/>
                        </a:spcAft>
                      </a:pPr>
                      <a:r>
                        <a:rPr lang="zh-CN" sz="1800">
                          <a:effectLst/>
                        </a:rPr>
                        <a:t>累积 %</a:t>
                      </a:r>
                      <a:endParaRPr lang="zh-CN" sz="160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ctr">
                        <a:lnSpc>
                          <a:spcPts val="1600"/>
                        </a:lnSpc>
                        <a:spcAft>
                          <a:spcPts val="0"/>
                        </a:spcAft>
                      </a:pPr>
                      <a:r>
                        <a:rPr lang="zh-CN" sz="1800" dirty="0">
                          <a:effectLst/>
                        </a:rPr>
                        <a:t>正则相关性</a:t>
                      </a:r>
                      <a:endParaRPr lang="zh-CN" sz="1600" dirty="0">
                        <a:solidFill>
                          <a:srgbClr val="000000"/>
                        </a:solidFill>
                        <a:effectLst/>
                        <a:latin typeface="Arial Unicode MS"/>
                        <a:ea typeface="Helvetica Neue"/>
                        <a:cs typeface="Arial Unicode MS"/>
                      </a:endParaRPr>
                    </a:p>
                  </a:txBody>
                  <a:tcPr marL="101600" marR="101600" marT="0" marB="0" anchor="ctr"/>
                </a:tc>
                <a:extLst>
                  <a:ext uri="{0D108BD9-81ED-4DB2-BD59-A6C34878D82A}">
                    <a16:rowId xmlns:a16="http://schemas.microsoft.com/office/drawing/2014/main" val="3883428353"/>
                  </a:ext>
                </a:extLst>
              </a:tr>
              <a:tr h="486202">
                <a:tc>
                  <a:txBody>
                    <a:bodyPr/>
                    <a:lstStyle/>
                    <a:p>
                      <a:pPr marL="38100" marR="38100" algn="r">
                        <a:lnSpc>
                          <a:spcPts val="1600"/>
                        </a:lnSpc>
                        <a:spcAft>
                          <a:spcPts val="0"/>
                        </a:spcAft>
                      </a:pPr>
                      <a:r>
                        <a:rPr lang="en-US" sz="1800" kern="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zh-CN" sz="1800">
                          <a:effectLst/>
                        </a:rPr>
                        <a:t>3.726</a:t>
                      </a:r>
                      <a:r>
                        <a:rPr lang="zh-CN" sz="1800" baseline="30000">
                          <a:effectLst/>
                        </a:rPr>
                        <a:t>a</a:t>
                      </a:r>
                      <a:endParaRPr lang="zh-CN" sz="160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r">
                        <a:lnSpc>
                          <a:spcPts val="1600"/>
                        </a:lnSpc>
                        <a:spcAft>
                          <a:spcPts val="0"/>
                        </a:spcAft>
                      </a:pPr>
                      <a:r>
                        <a:rPr lang="en-US" sz="1800" kern="0" dirty="0">
                          <a:effectLst/>
                        </a:rPr>
                        <a:t>55.5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dirty="0">
                          <a:effectLst/>
                        </a:rPr>
                        <a:t>55.5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0.888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extLst>
                  <a:ext uri="{0D108BD9-81ED-4DB2-BD59-A6C34878D82A}">
                    <a16:rowId xmlns:a16="http://schemas.microsoft.com/office/drawing/2014/main" val="102696195"/>
                  </a:ext>
                </a:extLst>
              </a:tr>
              <a:tr h="486202">
                <a:tc>
                  <a:txBody>
                    <a:bodyPr/>
                    <a:lstStyle/>
                    <a:p>
                      <a:pPr marL="38100" marR="38100" algn="r">
                        <a:lnSpc>
                          <a:spcPts val="1600"/>
                        </a:lnSpc>
                        <a:spcAft>
                          <a:spcPts val="0"/>
                        </a:spcAft>
                      </a:pPr>
                      <a:r>
                        <a:rPr lang="en-US" sz="1800" kern="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zh-CN" sz="1800">
                          <a:effectLst/>
                        </a:rPr>
                        <a:t>2.216</a:t>
                      </a:r>
                      <a:r>
                        <a:rPr lang="zh-CN" sz="1800" baseline="30000">
                          <a:effectLst/>
                        </a:rPr>
                        <a:t>a</a:t>
                      </a:r>
                      <a:endParaRPr lang="zh-CN" sz="160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r">
                        <a:lnSpc>
                          <a:spcPts val="1600"/>
                        </a:lnSpc>
                        <a:spcAft>
                          <a:spcPts val="0"/>
                        </a:spcAft>
                      </a:pPr>
                      <a:r>
                        <a:rPr lang="en-US" sz="1800" kern="0">
                          <a:effectLst/>
                        </a:rPr>
                        <a:t>33.0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dirty="0">
                          <a:effectLst/>
                        </a:rPr>
                        <a:t>88.5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dirty="0">
                          <a:effectLst/>
                        </a:rPr>
                        <a:t>0.830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extLst>
                  <a:ext uri="{0D108BD9-81ED-4DB2-BD59-A6C34878D82A}">
                    <a16:rowId xmlns:a16="http://schemas.microsoft.com/office/drawing/2014/main" val="96324649"/>
                  </a:ext>
                </a:extLst>
              </a:tr>
              <a:tr h="486202">
                <a:tc>
                  <a:txBody>
                    <a:bodyPr/>
                    <a:lstStyle/>
                    <a:p>
                      <a:pPr marL="38100" marR="38100" algn="r">
                        <a:lnSpc>
                          <a:spcPts val="1600"/>
                        </a:lnSpc>
                        <a:spcAft>
                          <a:spcPts val="0"/>
                        </a:spcAft>
                      </a:pPr>
                      <a:r>
                        <a:rPr lang="en-US" sz="1800" kern="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zh-CN" sz="1800" dirty="0">
                          <a:effectLst/>
                        </a:rPr>
                        <a:t>.770</a:t>
                      </a:r>
                      <a:r>
                        <a:rPr lang="zh-CN" sz="1800" baseline="30000" dirty="0">
                          <a:effectLst/>
                        </a:rPr>
                        <a:t>a</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r">
                        <a:lnSpc>
                          <a:spcPts val="1600"/>
                        </a:lnSpc>
                        <a:spcAft>
                          <a:spcPts val="0"/>
                        </a:spcAft>
                      </a:pPr>
                      <a:r>
                        <a:rPr lang="en-US" sz="1800" kern="0">
                          <a:effectLst/>
                        </a:rPr>
                        <a:t>11.5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100.0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dirty="0">
                          <a:effectLst/>
                        </a:rPr>
                        <a:t>0.660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extLst>
                  <a:ext uri="{0D108BD9-81ED-4DB2-BD59-A6C34878D82A}">
                    <a16:rowId xmlns:a16="http://schemas.microsoft.com/office/drawing/2014/main" val="941743678"/>
                  </a:ext>
                </a:extLst>
              </a:tr>
            </a:tbl>
          </a:graphicData>
        </a:graphic>
      </p:graphicFrame>
      <p:sp>
        <p:nvSpPr>
          <p:cNvPr id="10" name="文本框 9">
            <a:extLst>
              <a:ext uri="{FF2B5EF4-FFF2-40B4-BE49-F238E27FC236}">
                <a16:creationId xmlns:a16="http://schemas.microsoft.com/office/drawing/2014/main" id="{8A7D8C81-6A0A-4046-9F48-25528849FD4C}"/>
              </a:ext>
            </a:extLst>
          </p:cNvPr>
          <p:cNvSpPr txBox="1"/>
          <p:nvPr/>
        </p:nvSpPr>
        <p:spPr>
          <a:xfrm>
            <a:off x="7534941" y="3156936"/>
            <a:ext cx="2328530" cy="646331"/>
          </a:xfrm>
          <a:prstGeom prst="rect">
            <a:avLst/>
          </a:prstGeom>
          <a:noFill/>
        </p:spPr>
        <p:txBody>
          <a:bodyPr wrap="square" rtlCol="0">
            <a:spAutoFit/>
          </a:bodyPr>
          <a:lstStyle/>
          <a:p>
            <a:r>
              <a:rPr lang="zh-CN" altLang="zh-CN" dirty="0">
                <a:solidFill>
                  <a:schemeClr val="tx2"/>
                </a:solidFill>
                <a:latin typeface="Calibri" panose="020F0502020204030204" pitchFamily="34" charset="0"/>
                <a:cs typeface="Times New Roman" panose="02020603050405020304" pitchFamily="18" charset="0"/>
              </a:rPr>
              <a:t>判别函数描述</a:t>
            </a:r>
            <a:endParaRPr lang="zh-CN" altLang="zh-CN" sz="2800" dirty="0">
              <a:solidFill>
                <a:schemeClr val="tx2"/>
              </a:solidFill>
              <a:latin typeface="Arial" panose="020B0604020202020204" pitchFamily="34" charset="0"/>
            </a:endParaRPr>
          </a:p>
          <a:p>
            <a:endParaRPr lang="zh-CN" altLang="en-US" dirty="0">
              <a:solidFill>
                <a:schemeClr val="tx2"/>
              </a:solidFill>
            </a:endParaRPr>
          </a:p>
        </p:txBody>
      </p:sp>
      <p:graphicFrame>
        <p:nvGraphicFramePr>
          <p:cNvPr id="11" name="表格 10">
            <a:extLst>
              <a:ext uri="{FF2B5EF4-FFF2-40B4-BE49-F238E27FC236}">
                <a16:creationId xmlns:a16="http://schemas.microsoft.com/office/drawing/2014/main" id="{A437A204-AA55-47CA-A4AD-8453955381DE}"/>
              </a:ext>
            </a:extLst>
          </p:cNvPr>
          <p:cNvGraphicFramePr>
            <a:graphicFrameLocks noGrp="1"/>
          </p:cNvGraphicFramePr>
          <p:nvPr>
            <p:extLst>
              <p:ext uri="{D42A27DB-BD31-4B8C-83A1-F6EECF244321}">
                <p14:modId xmlns:p14="http://schemas.microsoft.com/office/powerpoint/2010/main" val="2293345771"/>
              </p:ext>
            </p:extLst>
          </p:nvPr>
        </p:nvGraphicFramePr>
        <p:xfrm>
          <a:off x="4303291" y="2937476"/>
          <a:ext cx="7137345" cy="3367728"/>
        </p:xfrm>
        <a:graphic>
          <a:graphicData uri="http://schemas.openxmlformats.org/drawingml/2006/table">
            <a:tbl>
              <a:tblPr firstRow="1" firstCol="1" bandRow="1">
                <a:tableStyleId>{5C22544A-7EE6-4342-B048-85BDC9FD1C3A}</a:tableStyleId>
              </a:tblPr>
              <a:tblGrid>
                <a:gridCol w="1787804">
                  <a:extLst>
                    <a:ext uri="{9D8B030D-6E8A-4147-A177-3AD203B41FA5}">
                      <a16:colId xmlns:a16="http://schemas.microsoft.com/office/drawing/2014/main" val="2435760226"/>
                    </a:ext>
                  </a:extLst>
                </a:gridCol>
                <a:gridCol w="1857159">
                  <a:extLst>
                    <a:ext uri="{9D8B030D-6E8A-4147-A177-3AD203B41FA5}">
                      <a16:colId xmlns:a16="http://schemas.microsoft.com/office/drawing/2014/main" val="4270081297"/>
                    </a:ext>
                  </a:extLst>
                </a:gridCol>
                <a:gridCol w="1516246">
                  <a:extLst>
                    <a:ext uri="{9D8B030D-6E8A-4147-A177-3AD203B41FA5}">
                      <a16:colId xmlns:a16="http://schemas.microsoft.com/office/drawing/2014/main" val="2422949398"/>
                    </a:ext>
                  </a:extLst>
                </a:gridCol>
                <a:gridCol w="836523">
                  <a:extLst>
                    <a:ext uri="{9D8B030D-6E8A-4147-A177-3AD203B41FA5}">
                      <a16:colId xmlns:a16="http://schemas.microsoft.com/office/drawing/2014/main" val="4085459263"/>
                    </a:ext>
                  </a:extLst>
                </a:gridCol>
                <a:gridCol w="1139613">
                  <a:extLst>
                    <a:ext uri="{9D8B030D-6E8A-4147-A177-3AD203B41FA5}">
                      <a16:colId xmlns:a16="http://schemas.microsoft.com/office/drawing/2014/main" val="3472974669"/>
                    </a:ext>
                  </a:extLst>
                </a:gridCol>
              </a:tblGrid>
              <a:tr h="604419">
                <a:tc>
                  <a:txBody>
                    <a:bodyPr/>
                    <a:lstStyle/>
                    <a:p>
                      <a:pPr marL="38100" marR="38100">
                        <a:lnSpc>
                          <a:spcPts val="1600"/>
                        </a:lnSpc>
                        <a:spcAft>
                          <a:spcPts val="0"/>
                        </a:spcAft>
                      </a:pPr>
                      <a:r>
                        <a:rPr lang="en-US" altLang="zh-CN" sz="1800" dirty="0">
                          <a:effectLst/>
                        </a:rPr>
                        <a:t>Test for functions</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ctr">
                        <a:lnSpc>
                          <a:spcPts val="1600"/>
                        </a:lnSpc>
                        <a:spcAft>
                          <a:spcPts val="0"/>
                        </a:spcAft>
                      </a:pPr>
                      <a:r>
                        <a:rPr lang="zh-CN" sz="1800" dirty="0">
                          <a:effectLst/>
                        </a:rPr>
                        <a:t>Wilks</a:t>
                      </a:r>
                      <a:r>
                        <a:rPr lang="en-US" altLang="zh-CN" sz="1800" dirty="0">
                          <a:effectLst/>
                        </a:rPr>
                        <a:t>’</a:t>
                      </a:r>
                      <a:r>
                        <a:rPr lang="zh-CN" sz="1800" dirty="0">
                          <a:effectLst/>
                        </a:rPr>
                        <a:t> Lambda</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ctr">
                        <a:lnSpc>
                          <a:spcPts val="1600"/>
                        </a:lnSpc>
                        <a:spcAft>
                          <a:spcPts val="0"/>
                        </a:spcAft>
                      </a:pPr>
                      <a:r>
                        <a:rPr lang="en-US" altLang="zh-CN" sz="1800" dirty="0">
                          <a:effectLst/>
                        </a:rPr>
                        <a:t>chi-square</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ctr">
                        <a:lnSpc>
                          <a:spcPts val="1600"/>
                        </a:lnSpc>
                        <a:spcAft>
                          <a:spcPts val="0"/>
                        </a:spcAft>
                      </a:pPr>
                      <a:r>
                        <a:rPr lang="zh-CN" sz="1800">
                          <a:effectLst/>
                        </a:rPr>
                        <a:t>df</a:t>
                      </a:r>
                      <a:endParaRPr lang="zh-CN" sz="160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ctr">
                        <a:lnSpc>
                          <a:spcPts val="1600"/>
                        </a:lnSpc>
                        <a:spcAft>
                          <a:spcPts val="0"/>
                        </a:spcAft>
                      </a:pPr>
                      <a:r>
                        <a:rPr lang="zh-CN" sz="1800">
                          <a:effectLst/>
                        </a:rPr>
                        <a:t>Sig.</a:t>
                      </a:r>
                      <a:endParaRPr lang="zh-CN" sz="1600">
                        <a:solidFill>
                          <a:srgbClr val="000000"/>
                        </a:solidFill>
                        <a:effectLst/>
                        <a:latin typeface="Arial Unicode MS"/>
                        <a:ea typeface="Helvetica Neue"/>
                        <a:cs typeface="Arial Unicode MS"/>
                      </a:endParaRPr>
                    </a:p>
                  </a:txBody>
                  <a:tcPr marL="101600" marR="101600" marT="0" marB="0" anchor="ctr"/>
                </a:tc>
                <a:extLst>
                  <a:ext uri="{0D108BD9-81ED-4DB2-BD59-A6C34878D82A}">
                    <a16:rowId xmlns:a16="http://schemas.microsoft.com/office/drawing/2014/main" val="407130390"/>
                  </a:ext>
                </a:extLst>
              </a:tr>
              <a:tr h="921103">
                <a:tc>
                  <a:txBody>
                    <a:bodyPr/>
                    <a:lstStyle/>
                    <a:p>
                      <a:pPr marL="38100" marR="38100">
                        <a:lnSpc>
                          <a:spcPts val="1600"/>
                        </a:lnSpc>
                        <a:spcAft>
                          <a:spcPts val="0"/>
                        </a:spcAft>
                      </a:pPr>
                      <a:r>
                        <a:rPr lang="zh-CN" sz="1800" dirty="0">
                          <a:effectLst/>
                        </a:rPr>
                        <a:t>1 </a:t>
                      </a:r>
                      <a:r>
                        <a:rPr lang="en-US" altLang="zh-CN" sz="1800" dirty="0">
                          <a:effectLst/>
                        </a:rPr>
                        <a:t>to</a:t>
                      </a:r>
                      <a:r>
                        <a:rPr lang="zh-CN" sz="1800" dirty="0">
                          <a:effectLst/>
                        </a:rPr>
                        <a:t> 3</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r">
                        <a:lnSpc>
                          <a:spcPts val="1600"/>
                        </a:lnSpc>
                        <a:spcAft>
                          <a:spcPts val="0"/>
                        </a:spcAft>
                      </a:pPr>
                      <a:r>
                        <a:rPr lang="en-US" sz="1800" kern="0">
                          <a:effectLst/>
                        </a:rPr>
                        <a:t>0.037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1593.380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0.000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extLst>
                  <a:ext uri="{0D108BD9-81ED-4DB2-BD59-A6C34878D82A}">
                    <a16:rowId xmlns:a16="http://schemas.microsoft.com/office/drawing/2014/main" val="621979236"/>
                  </a:ext>
                </a:extLst>
              </a:tr>
              <a:tr h="921103">
                <a:tc>
                  <a:txBody>
                    <a:bodyPr/>
                    <a:lstStyle/>
                    <a:p>
                      <a:pPr marL="38100" marR="38100">
                        <a:lnSpc>
                          <a:spcPts val="1600"/>
                        </a:lnSpc>
                        <a:spcAft>
                          <a:spcPts val="0"/>
                        </a:spcAft>
                      </a:pPr>
                      <a:r>
                        <a:rPr lang="zh-CN" sz="1800" dirty="0">
                          <a:effectLst/>
                        </a:rPr>
                        <a:t>2 </a:t>
                      </a:r>
                      <a:r>
                        <a:rPr lang="en-US" altLang="zh-CN" sz="1800" dirty="0">
                          <a:effectLst/>
                        </a:rPr>
                        <a:t>to</a:t>
                      </a:r>
                      <a:r>
                        <a:rPr lang="zh-CN" sz="1800" dirty="0">
                          <a:effectLst/>
                        </a:rPr>
                        <a:t> 3</a:t>
                      </a:r>
                      <a:endParaRPr lang="zh-CN" sz="1600" dirty="0">
                        <a:solidFill>
                          <a:srgbClr val="000000"/>
                        </a:solidFill>
                        <a:effectLst/>
                        <a:latin typeface="Arial Unicode MS"/>
                        <a:ea typeface="Helvetica Neue"/>
                        <a:cs typeface="Arial Unicode MS"/>
                      </a:endParaRPr>
                    </a:p>
                  </a:txBody>
                  <a:tcPr marL="101600" marR="101600" marT="0" marB="0" anchor="ctr"/>
                </a:tc>
                <a:tc>
                  <a:txBody>
                    <a:bodyPr/>
                    <a:lstStyle/>
                    <a:p>
                      <a:pPr marL="38100" marR="38100" algn="r">
                        <a:lnSpc>
                          <a:spcPts val="1600"/>
                        </a:lnSpc>
                        <a:spcAft>
                          <a:spcPts val="0"/>
                        </a:spcAft>
                      </a:pPr>
                      <a:r>
                        <a:rPr lang="en-US" sz="1800" kern="0">
                          <a:effectLst/>
                        </a:rPr>
                        <a:t>0.176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841.699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0.000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extLst>
                  <a:ext uri="{0D108BD9-81ED-4DB2-BD59-A6C34878D82A}">
                    <a16:rowId xmlns:a16="http://schemas.microsoft.com/office/drawing/2014/main" val="831345222"/>
                  </a:ext>
                </a:extLst>
              </a:tr>
              <a:tr h="921103">
                <a:tc>
                  <a:txBody>
                    <a:bodyPr/>
                    <a:lstStyle/>
                    <a:p>
                      <a:pPr marL="38100" marR="38100" algn="l">
                        <a:lnSpc>
                          <a:spcPts val="1600"/>
                        </a:lnSpc>
                        <a:spcAft>
                          <a:spcPts val="0"/>
                        </a:spcAft>
                      </a:pPr>
                      <a:r>
                        <a:rPr lang="en-US" sz="1800" kern="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0.565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276.371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tc>
                  <a:txBody>
                    <a:bodyPr/>
                    <a:lstStyle/>
                    <a:p>
                      <a:pPr marL="38100" marR="38100" algn="r">
                        <a:lnSpc>
                          <a:spcPts val="1600"/>
                        </a:lnSpc>
                        <a:spcAft>
                          <a:spcPts val="0"/>
                        </a:spcAft>
                      </a:pPr>
                      <a:r>
                        <a:rPr lang="en-US" sz="1800" kern="0" dirty="0">
                          <a:effectLst/>
                        </a:rPr>
                        <a:t>0.000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01600" marR="101600" marT="0" marB="0" anchor="ctr"/>
                </a:tc>
                <a:extLst>
                  <a:ext uri="{0D108BD9-81ED-4DB2-BD59-A6C34878D82A}">
                    <a16:rowId xmlns:a16="http://schemas.microsoft.com/office/drawing/2014/main" val="234918831"/>
                  </a:ext>
                </a:extLst>
              </a:tr>
            </a:tbl>
          </a:graphicData>
        </a:graphic>
      </p:graphicFrame>
    </p:spTree>
    <p:extLst>
      <p:ext uri="{BB962C8B-B14F-4D97-AF65-F5344CB8AC3E}">
        <p14:creationId xmlns:p14="http://schemas.microsoft.com/office/powerpoint/2010/main" val="350040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p:nvPr>
        </p:nvSpPr>
        <p:spPr>
          <a:xfrm>
            <a:off x="159488" y="-1733204"/>
            <a:ext cx="4476307" cy="2286000"/>
          </a:xfrm>
        </p:spPr>
        <p:txBody>
          <a:bodyPr>
            <a:normAutofit/>
          </a:bodyPr>
          <a:lstStyle/>
          <a:p>
            <a:r>
              <a:rPr lang="zh-CN" altLang="en-US" sz="2400" b="1" dirty="0">
                <a:latin typeface="黑体" panose="02010609060101010101" pitchFamily="49" charset="-122"/>
                <a:ea typeface="黑体" panose="02010609060101010101" pitchFamily="49" charset="-122"/>
              </a:rPr>
              <a:t>四</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判别分析</a:t>
            </a:r>
          </a:p>
        </p:txBody>
      </p:sp>
      <p:sp>
        <p:nvSpPr>
          <p:cNvPr id="4" name="文本占位符 3">
            <a:extLst>
              <a:ext uri="{FF2B5EF4-FFF2-40B4-BE49-F238E27FC236}">
                <a16:creationId xmlns:a16="http://schemas.microsoft.com/office/drawing/2014/main" id="{3E067071-79AD-4590-9112-A7E691DFD26A}"/>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zh-CN" altLang="en-US" sz="2800" b="1" dirty="0"/>
              <a:t>对新样本判别</a:t>
            </a:r>
            <a:endParaRPr lang="en-US" altLang="zh-CN" sz="2800" b="1" dirty="0"/>
          </a:p>
          <a:p>
            <a:endParaRPr lang="en-US" altLang="zh-CN" sz="2800" b="1" dirty="0"/>
          </a:p>
        </p:txBody>
      </p:sp>
      <p:cxnSp>
        <p:nvCxnSpPr>
          <p:cNvPr id="6" name="直接连接符 5">
            <a:extLst>
              <a:ext uri="{FF2B5EF4-FFF2-40B4-BE49-F238E27FC236}">
                <a16:creationId xmlns:a16="http://schemas.microsoft.com/office/drawing/2014/main" id="{D06CDE46-C95F-4E95-BFDD-F89632AC2D49}"/>
              </a:ext>
            </a:extLst>
          </p:cNvPr>
          <p:cNvCxnSpPr>
            <a:cxnSpLocks/>
          </p:cNvCxnSpPr>
          <p:nvPr/>
        </p:nvCxnSpPr>
        <p:spPr>
          <a:xfrm>
            <a:off x="4303290" y="614465"/>
            <a:ext cx="2299529" cy="7677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EB84548-E3C3-431A-B6B1-351CFC95EEC2}"/>
                  </a:ext>
                </a:extLst>
              </p:cNvPr>
              <p:cNvSpPr/>
              <p:nvPr/>
            </p:nvSpPr>
            <p:spPr>
              <a:xfrm>
                <a:off x="7010400" y="2214461"/>
                <a:ext cx="5181600" cy="605294"/>
              </a:xfrm>
              <a:prstGeom prst="rect">
                <a:avLst/>
              </a:prstGeom>
            </p:spPr>
            <p:txBody>
              <a:bodyPr wrap="square">
                <a:spAutoFit/>
              </a:bodyPr>
              <a:lstStyle/>
              <a:p>
                <a:pPr indent="279400" algn="r">
                  <a:lnSpc>
                    <a:spcPts val="2000"/>
                  </a:lnSpc>
                  <a:spcAft>
                    <a:spcPts val="0"/>
                  </a:spcAft>
                </a:pPr>
                <a:r>
                  <a:rPr lang="zh-CN" altLang="en-US"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其中，关注为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1</m:t>
                        </m:r>
                      </m:sub>
                    </m:sSub>
                  </m:oMath>
                </a14:m>
                <a:r>
                  <a:rPr lang="en-US" altLang="zh-CN" kern="100" dirty="0">
                    <a:latin typeface="宋体" panose="02010600030101010101" pitchFamily="2" charset="-122"/>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粉丝为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2</m:t>
                        </m:r>
                      </m:sub>
                    </m:sSub>
                  </m:oMath>
                </a14:m>
                <a:r>
                  <a:rPr lang="zh-CN" altLang="zh-CN" kern="100" dirty="0">
                    <a:latin typeface="Calibri" panose="020F0502020204030204" pitchFamily="34" charset="0"/>
                    <a:cs typeface="Times New Roman" panose="02020603050405020304" pitchFamily="18" charset="0"/>
                  </a:rPr>
                  <a:t>，微博数为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3</m:t>
                        </m:r>
                      </m:sub>
                    </m:sSub>
                  </m:oMath>
                </a14:m>
                <a:r>
                  <a:rPr lang="zh-CN" altLang="zh-CN" kern="100" dirty="0">
                    <a:latin typeface="Calibri" panose="020F0502020204030204" pitchFamily="34" charset="0"/>
                    <a:cs typeface="Times New Roman" panose="02020603050405020304" pitchFamily="18" charset="0"/>
                  </a:rPr>
                  <a:t>，微博等级为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4</m:t>
                        </m:r>
                      </m:sub>
                    </m:sSub>
                  </m:oMath>
                </a14:m>
                <a:r>
                  <a:rPr lang="zh-CN" altLang="zh-CN" kern="100" dirty="0">
                    <a:latin typeface="Calibri" panose="020F0502020204030204" pitchFamily="34" charset="0"/>
                    <a:cs typeface="Times New Roman" panose="02020603050405020304" pitchFamily="18" charset="0"/>
                  </a:rPr>
                  <a:t>，爱慕值为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5</m:t>
                        </m:r>
                      </m:sub>
                    </m:sSub>
                  </m:oMath>
                </a14:m>
                <a:r>
                  <a:rPr lang="zh-CN" altLang="zh-CN" kern="100" dirty="0">
                    <a:latin typeface="Calibri" panose="020F0502020204030204" pitchFamily="34" charset="0"/>
                    <a:cs typeface="Times New Roman" panose="02020603050405020304" pitchFamily="18" charset="0"/>
                  </a:rPr>
                  <a:t>，微博会员为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cs typeface="宋体" panose="02010600030101010101" pitchFamily="2" charset="-122"/>
                          </a:rPr>
                          <m:t>𝑥</m:t>
                        </m:r>
                      </m:e>
                      <m:sub>
                        <m:r>
                          <a:rPr lang="en-US" altLang="zh-CN" i="1" kern="100">
                            <a:latin typeface="Cambria Math" panose="02040503050406030204" pitchFamily="18" charset="0"/>
                            <a:cs typeface="宋体" panose="02010600030101010101" pitchFamily="2" charset="-122"/>
                          </a:rPr>
                          <m:t>6</m:t>
                        </m:r>
                      </m:sub>
                    </m:sSub>
                  </m:oMath>
                </a14:m>
                <a:r>
                  <a:rPr lang="zh-CN" altLang="en-US" sz="1600" kern="100" dirty="0">
                    <a:latin typeface="Calibri" panose="020F0502020204030204" pitchFamily="34" charset="0"/>
                    <a:cs typeface="Times New Roman" panose="02020603050405020304" pitchFamily="18" charset="0"/>
                  </a:rPr>
                  <a:t>）</a:t>
                </a:r>
                <a:endParaRPr lang="zh-CN" altLang="zh-CN" sz="1600" kern="100" dirty="0">
                  <a:latin typeface="Calibri" panose="020F0502020204030204" pitchFamily="34"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9EB84548-E3C3-431A-B6B1-351CFC95EEC2}"/>
                  </a:ext>
                </a:extLst>
              </p:cNvPr>
              <p:cNvSpPr>
                <a:spLocks noRot="1" noChangeAspect="1" noMove="1" noResize="1" noEditPoints="1" noAdjustHandles="1" noChangeArrowheads="1" noChangeShapeType="1" noTextEdit="1"/>
              </p:cNvSpPr>
              <p:nvPr/>
            </p:nvSpPr>
            <p:spPr>
              <a:xfrm>
                <a:off x="7010400" y="2214461"/>
                <a:ext cx="5181600" cy="605294"/>
              </a:xfrm>
              <a:prstGeom prst="rect">
                <a:avLst/>
              </a:prstGeom>
              <a:blipFill>
                <a:blip r:embed="rId3"/>
                <a:stretch>
                  <a:fillRect t="-10000" r="-941" b="-12000"/>
                </a:stretch>
              </a:blipFill>
            </p:spPr>
            <p:txBody>
              <a:bodyPr/>
              <a:lstStyle/>
              <a:p>
                <a:r>
                  <a:rPr lang="zh-CN" altLang="en-US">
                    <a:noFill/>
                  </a:rPr>
                  <a:t> </a:t>
                </a:r>
              </a:p>
            </p:txBody>
          </p:sp>
        </mc:Fallback>
      </mc:AlternateContent>
      <p:graphicFrame>
        <p:nvGraphicFramePr>
          <p:cNvPr id="5" name="表格 4">
            <a:extLst>
              <a:ext uri="{FF2B5EF4-FFF2-40B4-BE49-F238E27FC236}">
                <a16:creationId xmlns:a16="http://schemas.microsoft.com/office/drawing/2014/main" id="{13664C5D-F649-42A4-9776-09DC0238AAE1}"/>
              </a:ext>
            </a:extLst>
          </p:cNvPr>
          <p:cNvGraphicFramePr>
            <a:graphicFrameLocks noGrp="1"/>
          </p:cNvGraphicFramePr>
          <p:nvPr>
            <p:extLst>
              <p:ext uri="{D42A27DB-BD31-4B8C-83A1-F6EECF244321}">
                <p14:modId xmlns:p14="http://schemas.microsoft.com/office/powerpoint/2010/main" val="3495197126"/>
              </p:ext>
            </p:extLst>
          </p:nvPr>
        </p:nvGraphicFramePr>
        <p:xfrm>
          <a:off x="4087810" y="2192655"/>
          <a:ext cx="8104187" cy="2496306"/>
        </p:xfrm>
        <a:graphic>
          <a:graphicData uri="http://schemas.openxmlformats.org/drawingml/2006/table">
            <a:tbl>
              <a:tblPr firstRow="1" firstCol="1" bandRow="1">
                <a:tableStyleId>{5C22544A-7EE6-4342-B048-85BDC9FD1C3A}</a:tableStyleId>
              </a:tblPr>
              <a:tblGrid>
                <a:gridCol w="1157741">
                  <a:extLst>
                    <a:ext uri="{9D8B030D-6E8A-4147-A177-3AD203B41FA5}">
                      <a16:colId xmlns:a16="http://schemas.microsoft.com/office/drawing/2014/main" val="17488605"/>
                    </a:ext>
                  </a:extLst>
                </a:gridCol>
                <a:gridCol w="1157741">
                  <a:extLst>
                    <a:ext uri="{9D8B030D-6E8A-4147-A177-3AD203B41FA5}">
                      <a16:colId xmlns:a16="http://schemas.microsoft.com/office/drawing/2014/main" val="3795516227"/>
                    </a:ext>
                  </a:extLst>
                </a:gridCol>
                <a:gridCol w="1157741">
                  <a:extLst>
                    <a:ext uri="{9D8B030D-6E8A-4147-A177-3AD203B41FA5}">
                      <a16:colId xmlns:a16="http://schemas.microsoft.com/office/drawing/2014/main" val="2186325839"/>
                    </a:ext>
                  </a:extLst>
                </a:gridCol>
                <a:gridCol w="1157741">
                  <a:extLst>
                    <a:ext uri="{9D8B030D-6E8A-4147-A177-3AD203B41FA5}">
                      <a16:colId xmlns:a16="http://schemas.microsoft.com/office/drawing/2014/main" val="1775300427"/>
                    </a:ext>
                  </a:extLst>
                </a:gridCol>
                <a:gridCol w="1157741">
                  <a:extLst>
                    <a:ext uri="{9D8B030D-6E8A-4147-A177-3AD203B41FA5}">
                      <a16:colId xmlns:a16="http://schemas.microsoft.com/office/drawing/2014/main" val="379243623"/>
                    </a:ext>
                  </a:extLst>
                </a:gridCol>
                <a:gridCol w="1157741">
                  <a:extLst>
                    <a:ext uri="{9D8B030D-6E8A-4147-A177-3AD203B41FA5}">
                      <a16:colId xmlns:a16="http://schemas.microsoft.com/office/drawing/2014/main" val="3105594050"/>
                    </a:ext>
                  </a:extLst>
                </a:gridCol>
                <a:gridCol w="1157741">
                  <a:extLst>
                    <a:ext uri="{9D8B030D-6E8A-4147-A177-3AD203B41FA5}">
                      <a16:colId xmlns:a16="http://schemas.microsoft.com/office/drawing/2014/main" val="1301825308"/>
                    </a:ext>
                  </a:extLst>
                </a:gridCol>
              </a:tblGrid>
              <a:tr h="416051">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800" marR="50800" marT="50800" marB="50800"/>
                </a:tc>
                <a:tc>
                  <a:txBody>
                    <a:bodyPr/>
                    <a:lstStyle/>
                    <a:p>
                      <a:pPr algn="ctr">
                        <a:spcAft>
                          <a:spcPts val="0"/>
                        </a:spcAft>
                      </a:pPr>
                      <a:r>
                        <a:rPr lang="zh-CN" sz="1800">
                          <a:effectLst/>
                        </a:rPr>
                        <a:t>关注</a:t>
                      </a:r>
                      <a:endParaRPr lang="zh-CN" sz="1600" b="1">
                        <a:solidFill>
                          <a:srgbClr val="000000"/>
                        </a:solidFill>
                        <a:effectLst/>
                        <a:latin typeface="Helvetica Neue"/>
                        <a:ea typeface="Helvetica Neue"/>
                        <a:cs typeface="Helvetica Neue"/>
                      </a:endParaRPr>
                    </a:p>
                  </a:txBody>
                  <a:tcPr marL="50800" marR="50800" marT="50800" marB="50800"/>
                </a:tc>
                <a:tc>
                  <a:txBody>
                    <a:bodyPr/>
                    <a:lstStyle/>
                    <a:p>
                      <a:pPr algn="ctr">
                        <a:spcAft>
                          <a:spcPts val="0"/>
                        </a:spcAft>
                      </a:pPr>
                      <a:r>
                        <a:rPr lang="zh-CN" sz="1800">
                          <a:effectLst/>
                        </a:rPr>
                        <a:t>粉丝</a:t>
                      </a:r>
                      <a:endParaRPr lang="zh-CN" sz="1600" b="1">
                        <a:solidFill>
                          <a:srgbClr val="000000"/>
                        </a:solidFill>
                        <a:effectLst/>
                        <a:latin typeface="Helvetica Neue"/>
                        <a:ea typeface="Helvetica Neue"/>
                        <a:cs typeface="Helvetica Neue"/>
                      </a:endParaRPr>
                    </a:p>
                  </a:txBody>
                  <a:tcPr marL="50800" marR="50800" marT="50800" marB="50800"/>
                </a:tc>
                <a:tc>
                  <a:txBody>
                    <a:bodyPr/>
                    <a:lstStyle/>
                    <a:p>
                      <a:pPr algn="ctr">
                        <a:spcAft>
                          <a:spcPts val="0"/>
                        </a:spcAft>
                      </a:pPr>
                      <a:r>
                        <a:rPr lang="zh-CN" sz="1800" dirty="0">
                          <a:effectLst/>
                        </a:rPr>
                        <a:t>微博数</a:t>
                      </a:r>
                      <a:endParaRPr lang="zh-CN" sz="1600" b="1" dirty="0">
                        <a:solidFill>
                          <a:srgbClr val="000000"/>
                        </a:solidFill>
                        <a:effectLst/>
                        <a:latin typeface="Helvetica Neue"/>
                        <a:ea typeface="Helvetica Neue"/>
                        <a:cs typeface="Helvetica Neue"/>
                      </a:endParaRPr>
                    </a:p>
                  </a:txBody>
                  <a:tcPr marL="50800" marR="50800" marT="50800" marB="50800"/>
                </a:tc>
                <a:tc>
                  <a:txBody>
                    <a:bodyPr/>
                    <a:lstStyle/>
                    <a:p>
                      <a:pPr algn="ctr">
                        <a:spcAft>
                          <a:spcPts val="0"/>
                        </a:spcAft>
                      </a:pPr>
                      <a:r>
                        <a:rPr lang="zh-CN" sz="1800">
                          <a:effectLst/>
                        </a:rPr>
                        <a:t>微博等级</a:t>
                      </a:r>
                      <a:endParaRPr lang="zh-CN" sz="1600" b="1">
                        <a:solidFill>
                          <a:srgbClr val="000000"/>
                        </a:solidFill>
                        <a:effectLst/>
                        <a:latin typeface="Helvetica Neue"/>
                        <a:ea typeface="Helvetica Neue"/>
                        <a:cs typeface="Helvetica Neue"/>
                      </a:endParaRPr>
                    </a:p>
                  </a:txBody>
                  <a:tcPr marL="50800" marR="50800" marT="50800" marB="50800"/>
                </a:tc>
                <a:tc>
                  <a:txBody>
                    <a:bodyPr/>
                    <a:lstStyle/>
                    <a:p>
                      <a:pPr algn="ctr">
                        <a:spcAft>
                          <a:spcPts val="0"/>
                        </a:spcAft>
                      </a:pPr>
                      <a:r>
                        <a:rPr lang="zh-CN" sz="1800">
                          <a:effectLst/>
                        </a:rPr>
                        <a:t>爱慕值</a:t>
                      </a:r>
                      <a:endParaRPr lang="zh-CN" sz="1600" b="1">
                        <a:solidFill>
                          <a:srgbClr val="000000"/>
                        </a:solidFill>
                        <a:effectLst/>
                        <a:latin typeface="Helvetica Neue"/>
                        <a:ea typeface="Helvetica Neue"/>
                        <a:cs typeface="Helvetica Neue"/>
                      </a:endParaRPr>
                    </a:p>
                  </a:txBody>
                  <a:tcPr marL="50800" marR="50800" marT="50800" marB="50800"/>
                </a:tc>
                <a:tc>
                  <a:txBody>
                    <a:bodyPr/>
                    <a:lstStyle/>
                    <a:p>
                      <a:pPr algn="ctr">
                        <a:spcAft>
                          <a:spcPts val="0"/>
                        </a:spcAft>
                      </a:pPr>
                      <a:r>
                        <a:rPr lang="zh-CN" sz="1800">
                          <a:effectLst/>
                        </a:rPr>
                        <a:t>微博会员</a:t>
                      </a:r>
                      <a:endParaRPr lang="zh-CN" sz="1600" b="1">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3965372868"/>
                  </a:ext>
                </a:extLst>
              </a:tr>
              <a:tr h="416051">
                <a:tc>
                  <a:txBody>
                    <a:bodyPr/>
                    <a:lstStyle/>
                    <a:p>
                      <a:pPr algn="ctr">
                        <a:spcAft>
                          <a:spcPts val="0"/>
                        </a:spcAft>
                      </a:pPr>
                      <a:r>
                        <a:rPr lang="zh-CN" sz="1800">
                          <a:effectLst/>
                        </a:rPr>
                        <a:t>朱一龙</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-0.44371</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0.08409</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-0.78227</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0.96149</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17.6459</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1.61779</a:t>
                      </a:r>
                      <a:endParaRPr lang="zh-CN" sz="160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1781685803"/>
                  </a:ext>
                </a:extLst>
              </a:tr>
              <a:tr h="416051">
                <a:tc>
                  <a:txBody>
                    <a:bodyPr/>
                    <a:lstStyle/>
                    <a:p>
                      <a:pPr algn="ctr">
                        <a:spcAft>
                          <a:spcPts val="0"/>
                        </a:spcAft>
                      </a:pPr>
                      <a:r>
                        <a:rPr lang="zh-CN" sz="1800">
                          <a:effectLst/>
                        </a:rPr>
                        <a:t>陈立农</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-0.96705</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-0.04947</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-1.0376</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-2.05946</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4.86863</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0.51929</a:t>
                      </a:r>
                      <a:endParaRPr lang="zh-CN" sz="160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1291531359"/>
                  </a:ext>
                </a:extLst>
              </a:tr>
              <a:tr h="416051">
                <a:tc>
                  <a:txBody>
                    <a:bodyPr/>
                    <a:lstStyle/>
                    <a:p>
                      <a:pPr algn="ctr">
                        <a:spcAft>
                          <a:spcPts val="0"/>
                        </a:spcAft>
                      </a:pPr>
                      <a:r>
                        <a:rPr lang="zh-CN" sz="1800">
                          <a:effectLst/>
                        </a:rPr>
                        <a:t>华农兄弟</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-1.21046</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-0.62177</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-1.00128</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-2.74604</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dirty="0">
                          <a:effectLst/>
                        </a:rPr>
                        <a:t>-0.19159</a:t>
                      </a:r>
                      <a:endParaRPr lang="zh-CN" sz="1600" dirty="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-0.57921</a:t>
                      </a:r>
                      <a:endParaRPr lang="zh-CN" sz="160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3846707464"/>
                  </a:ext>
                </a:extLst>
              </a:tr>
              <a:tr h="416051">
                <a:tc>
                  <a:txBody>
                    <a:bodyPr/>
                    <a:lstStyle/>
                    <a:p>
                      <a:pPr algn="ctr">
                        <a:spcAft>
                          <a:spcPts val="0"/>
                        </a:spcAft>
                      </a:pPr>
                      <a:r>
                        <a:rPr lang="zh-CN" sz="1800">
                          <a:effectLst/>
                        </a:rPr>
                        <a:t>杨超越</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-0.63033</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-0.40304</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-0.86087</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-0.6863</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0.81519</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-0.57921</a:t>
                      </a:r>
                      <a:endParaRPr lang="zh-CN" sz="160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1923038833"/>
                  </a:ext>
                </a:extLst>
              </a:tr>
              <a:tr h="416051">
                <a:tc>
                  <a:txBody>
                    <a:bodyPr/>
                    <a:lstStyle/>
                    <a:p>
                      <a:pPr algn="ctr">
                        <a:spcAft>
                          <a:spcPts val="0"/>
                        </a:spcAft>
                      </a:pPr>
                      <a:r>
                        <a:rPr lang="zh-CN" sz="1800">
                          <a:effectLst/>
                        </a:rPr>
                        <a:t>章子怡</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0.07152</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1.10609</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-0.42719</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0.54954</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dirty="0">
                          <a:effectLst/>
                        </a:rPr>
                        <a:t>-0.18502</a:t>
                      </a:r>
                      <a:endParaRPr lang="zh-CN" sz="1600" dirty="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dirty="0">
                          <a:effectLst/>
                        </a:rPr>
                        <a:t>0.51929</a:t>
                      </a:r>
                      <a:endParaRPr lang="zh-CN" sz="1600" dirty="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3362044018"/>
                  </a:ext>
                </a:extLst>
              </a:tr>
            </a:tbl>
          </a:graphicData>
        </a:graphic>
      </p:graphicFrame>
      <p:sp>
        <p:nvSpPr>
          <p:cNvPr id="12" name="矩形 11">
            <a:extLst>
              <a:ext uri="{FF2B5EF4-FFF2-40B4-BE49-F238E27FC236}">
                <a16:creationId xmlns:a16="http://schemas.microsoft.com/office/drawing/2014/main" id="{BECFBBE1-9931-4D6C-811C-84B62790235D}"/>
              </a:ext>
            </a:extLst>
          </p:cNvPr>
          <p:cNvSpPr/>
          <p:nvPr/>
        </p:nvSpPr>
        <p:spPr>
          <a:xfrm>
            <a:off x="7659423" y="1845129"/>
            <a:ext cx="1338828" cy="369332"/>
          </a:xfrm>
          <a:prstGeom prst="rect">
            <a:avLst/>
          </a:prstGeom>
        </p:spPr>
        <p:txBody>
          <a:bodyPr wrap="none">
            <a:spAutoFit/>
          </a:bodyPr>
          <a:lstStyle/>
          <a:p>
            <a:pPr lvl="0" defTabSz="914400" eaLnBrk="0" fontAlgn="base" hangingPunct="0">
              <a:spcBef>
                <a:spcPct val="0"/>
              </a:spcBef>
              <a:spcAft>
                <a:spcPct val="0"/>
              </a:spcAft>
            </a:pPr>
            <a:r>
              <a:rPr lang="zh-CN" altLang="zh-CN" dirty="0">
                <a:latin typeface="Calibri" panose="020F0502020204030204" pitchFamily="34" charset="0"/>
                <a:cs typeface="Times New Roman" panose="02020603050405020304" pitchFamily="18" charset="0"/>
              </a:rPr>
              <a:t>新样本数据</a:t>
            </a:r>
            <a:endParaRPr lang="zh-CN" altLang="zh-CN" sz="1050" dirty="0"/>
          </a:p>
        </p:txBody>
      </p:sp>
      <p:pic>
        <p:nvPicPr>
          <p:cNvPr id="13" name="图片 12">
            <a:extLst>
              <a:ext uri="{FF2B5EF4-FFF2-40B4-BE49-F238E27FC236}">
                <a16:creationId xmlns:a16="http://schemas.microsoft.com/office/drawing/2014/main" id="{1B27176F-5057-4F16-9BDF-2B9D1EA43EB2}"/>
              </a:ext>
            </a:extLst>
          </p:cNvPr>
          <p:cNvPicPr>
            <a:picLocks noChangeAspect="1"/>
          </p:cNvPicPr>
          <p:nvPr/>
        </p:nvPicPr>
        <p:blipFill>
          <a:blip r:embed="rId4"/>
          <a:stretch>
            <a:fillRect/>
          </a:stretch>
        </p:blipFill>
        <p:spPr>
          <a:xfrm>
            <a:off x="4303287" y="-3424"/>
            <a:ext cx="2196079" cy="2196079"/>
          </a:xfrm>
          <a:prstGeom prst="rect">
            <a:avLst/>
          </a:prstGeom>
        </p:spPr>
      </p:pic>
      <p:pic>
        <p:nvPicPr>
          <p:cNvPr id="14" name="图片 13">
            <a:extLst>
              <a:ext uri="{FF2B5EF4-FFF2-40B4-BE49-F238E27FC236}">
                <a16:creationId xmlns:a16="http://schemas.microsoft.com/office/drawing/2014/main" id="{2AF52782-11A2-4706-8F7F-B646D8D04E66}"/>
              </a:ext>
            </a:extLst>
          </p:cNvPr>
          <p:cNvPicPr>
            <a:picLocks noChangeAspect="1"/>
          </p:cNvPicPr>
          <p:nvPr/>
        </p:nvPicPr>
        <p:blipFill>
          <a:blip r:embed="rId5"/>
          <a:stretch>
            <a:fillRect/>
          </a:stretch>
        </p:blipFill>
        <p:spPr>
          <a:xfrm>
            <a:off x="106653" y="0"/>
            <a:ext cx="3981154" cy="6619171"/>
          </a:xfrm>
          <a:prstGeom prst="rect">
            <a:avLst/>
          </a:prstGeom>
        </p:spPr>
      </p:pic>
      <p:pic>
        <p:nvPicPr>
          <p:cNvPr id="15" name="图片 14">
            <a:extLst>
              <a:ext uri="{FF2B5EF4-FFF2-40B4-BE49-F238E27FC236}">
                <a16:creationId xmlns:a16="http://schemas.microsoft.com/office/drawing/2014/main" id="{3DA4C194-C09C-4922-87AF-C5CB79E520C5}"/>
              </a:ext>
            </a:extLst>
          </p:cNvPr>
          <p:cNvPicPr>
            <a:picLocks noChangeAspect="1"/>
          </p:cNvPicPr>
          <p:nvPr/>
        </p:nvPicPr>
        <p:blipFill>
          <a:blip r:embed="rId6"/>
          <a:stretch>
            <a:fillRect/>
          </a:stretch>
        </p:blipFill>
        <p:spPr>
          <a:xfrm>
            <a:off x="7211533" y="0"/>
            <a:ext cx="4191000" cy="2362200"/>
          </a:xfrm>
          <a:prstGeom prst="rect">
            <a:avLst/>
          </a:prstGeom>
        </p:spPr>
      </p:pic>
      <p:pic>
        <p:nvPicPr>
          <p:cNvPr id="16" name="图片 15">
            <a:extLst>
              <a:ext uri="{FF2B5EF4-FFF2-40B4-BE49-F238E27FC236}">
                <a16:creationId xmlns:a16="http://schemas.microsoft.com/office/drawing/2014/main" id="{A2AD3378-53CF-4B1C-B947-C831F87C12EE}"/>
              </a:ext>
            </a:extLst>
          </p:cNvPr>
          <p:cNvPicPr>
            <a:picLocks noChangeAspect="1"/>
          </p:cNvPicPr>
          <p:nvPr/>
        </p:nvPicPr>
        <p:blipFill>
          <a:blip r:embed="rId7"/>
          <a:stretch>
            <a:fillRect/>
          </a:stretch>
        </p:blipFill>
        <p:spPr>
          <a:xfrm>
            <a:off x="4635795" y="4774018"/>
            <a:ext cx="2083982" cy="2083982"/>
          </a:xfrm>
          <a:prstGeom prst="rect">
            <a:avLst/>
          </a:prstGeom>
        </p:spPr>
      </p:pic>
      <p:pic>
        <p:nvPicPr>
          <p:cNvPr id="18" name="图片 17">
            <a:extLst>
              <a:ext uri="{FF2B5EF4-FFF2-40B4-BE49-F238E27FC236}">
                <a16:creationId xmlns:a16="http://schemas.microsoft.com/office/drawing/2014/main" id="{E87CC0C6-E81B-4789-B1D3-C92C75E55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6260" y="4710767"/>
            <a:ext cx="2083982" cy="2083982"/>
          </a:xfrm>
          <a:prstGeom prst="rect">
            <a:avLst/>
          </a:prstGeom>
        </p:spPr>
      </p:pic>
    </p:spTree>
    <p:extLst>
      <p:ext uri="{BB962C8B-B14F-4D97-AF65-F5344CB8AC3E}">
        <p14:creationId xmlns:p14="http://schemas.microsoft.com/office/powerpoint/2010/main" val="83740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p:nvPr>
        </p:nvSpPr>
        <p:spPr>
          <a:xfrm>
            <a:off x="159488" y="-1733204"/>
            <a:ext cx="4476307" cy="2286000"/>
          </a:xfrm>
        </p:spPr>
        <p:txBody>
          <a:bodyPr>
            <a:normAutofit/>
          </a:bodyPr>
          <a:lstStyle/>
          <a:p>
            <a:r>
              <a:rPr lang="zh-CN" altLang="en-US" sz="2400" b="1" dirty="0">
                <a:latin typeface="黑体" panose="02010609060101010101" pitchFamily="49" charset="-122"/>
                <a:ea typeface="黑体" panose="02010609060101010101" pitchFamily="49" charset="-122"/>
              </a:rPr>
              <a:t>四</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判别分析</a:t>
            </a:r>
          </a:p>
        </p:txBody>
      </p:sp>
      <p:sp>
        <p:nvSpPr>
          <p:cNvPr id="4" name="文本占位符 3">
            <a:extLst>
              <a:ext uri="{FF2B5EF4-FFF2-40B4-BE49-F238E27FC236}">
                <a16:creationId xmlns:a16="http://schemas.microsoft.com/office/drawing/2014/main" id="{3E067071-79AD-4590-9112-A7E691DFD26A}"/>
              </a:ext>
            </a:extLst>
          </p:cNvPr>
          <p:cNvSpPr>
            <a:spLocks noGrp="1"/>
          </p:cNvSpPr>
          <p:nvPr>
            <p:ph type="body" sz="half" idx="2"/>
          </p:nvPr>
        </p:nvSpPr>
        <p:spPr>
          <a:xfrm>
            <a:off x="457199" y="2926080"/>
            <a:ext cx="3604437" cy="3379124"/>
          </a:xfrm>
        </p:spPr>
        <p:txBody>
          <a:bodyPr>
            <a:normAutofit/>
          </a:bodyPr>
          <a:lstStyle/>
          <a:p>
            <a:pPr marL="457200" indent="-457200">
              <a:buFont typeface="Arial" panose="020B0604020202020204" pitchFamily="34" charset="0"/>
              <a:buChar char="•"/>
            </a:pPr>
            <a:r>
              <a:rPr lang="zh-CN" altLang="en-US" sz="2800" b="1" dirty="0"/>
              <a:t>对新样本判别结果</a:t>
            </a:r>
            <a:endParaRPr lang="en-US" altLang="zh-CN" sz="2800" b="1" dirty="0"/>
          </a:p>
          <a:p>
            <a:endParaRPr lang="en-US" altLang="zh-CN" sz="2800" b="1" dirty="0"/>
          </a:p>
        </p:txBody>
      </p:sp>
      <p:cxnSp>
        <p:nvCxnSpPr>
          <p:cNvPr id="6" name="直接连接符 5">
            <a:extLst>
              <a:ext uri="{FF2B5EF4-FFF2-40B4-BE49-F238E27FC236}">
                <a16:creationId xmlns:a16="http://schemas.microsoft.com/office/drawing/2014/main" id="{D06CDE46-C95F-4E95-BFDD-F89632AC2D49}"/>
              </a:ext>
            </a:extLst>
          </p:cNvPr>
          <p:cNvCxnSpPr>
            <a:cxnSpLocks/>
          </p:cNvCxnSpPr>
          <p:nvPr/>
        </p:nvCxnSpPr>
        <p:spPr>
          <a:xfrm>
            <a:off x="4303290" y="614465"/>
            <a:ext cx="2299529" cy="7677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D327FFE7-D981-4C29-BF05-9AF0AC7F2FB0}"/>
              </a:ext>
            </a:extLst>
          </p:cNvPr>
          <p:cNvGraphicFramePr>
            <a:graphicFrameLocks noGrp="1"/>
          </p:cNvGraphicFramePr>
          <p:nvPr>
            <p:extLst>
              <p:ext uri="{D42A27DB-BD31-4B8C-83A1-F6EECF244321}">
                <p14:modId xmlns:p14="http://schemas.microsoft.com/office/powerpoint/2010/main" val="4162194022"/>
              </p:ext>
            </p:extLst>
          </p:nvPr>
        </p:nvGraphicFramePr>
        <p:xfrm>
          <a:off x="4635794" y="598963"/>
          <a:ext cx="7442790" cy="2459815"/>
        </p:xfrm>
        <a:graphic>
          <a:graphicData uri="http://schemas.openxmlformats.org/drawingml/2006/table">
            <a:tbl>
              <a:tblPr firstRow="1" firstCol="1" bandRow="1">
                <a:tableStyleId>{5C22544A-7EE6-4342-B048-85BDC9FD1C3A}</a:tableStyleId>
              </a:tblPr>
              <a:tblGrid>
                <a:gridCol w="1488558">
                  <a:extLst>
                    <a:ext uri="{9D8B030D-6E8A-4147-A177-3AD203B41FA5}">
                      <a16:colId xmlns:a16="http://schemas.microsoft.com/office/drawing/2014/main" val="1185231914"/>
                    </a:ext>
                  </a:extLst>
                </a:gridCol>
                <a:gridCol w="1488558">
                  <a:extLst>
                    <a:ext uri="{9D8B030D-6E8A-4147-A177-3AD203B41FA5}">
                      <a16:colId xmlns:a16="http://schemas.microsoft.com/office/drawing/2014/main" val="1420275959"/>
                    </a:ext>
                  </a:extLst>
                </a:gridCol>
                <a:gridCol w="1488558">
                  <a:extLst>
                    <a:ext uri="{9D8B030D-6E8A-4147-A177-3AD203B41FA5}">
                      <a16:colId xmlns:a16="http://schemas.microsoft.com/office/drawing/2014/main" val="2711825658"/>
                    </a:ext>
                  </a:extLst>
                </a:gridCol>
                <a:gridCol w="1488558">
                  <a:extLst>
                    <a:ext uri="{9D8B030D-6E8A-4147-A177-3AD203B41FA5}">
                      <a16:colId xmlns:a16="http://schemas.microsoft.com/office/drawing/2014/main" val="1670181182"/>
                    </a:ext>
                  </a:extLst>
                </a:gridCol>
                <a:gridCol w="1488558">
                  <a:extLst>
                    <a:ext uri="{9D8B030D-6E8A-4147-A177-3AD203B41FA5}">
                      <a16:colId xmlns:a16="http://schemas.microsoft.com/office/drawing/2014/main" val="856412308"/>
                    </a:ext>
                  </a:extLst>
                </a:gridCol>
              </a:tblGrid>
              <a:tr h="580215">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800" marR="50800" marT="50800" marB="50800"/>
                </a:tc>
                <a:tc>
                  <a:txBody>
                    <a:bodyPr/>
                    <a:lstStyle/>
                    <a:p>
                      <a:pPr algn="ctr">
                        <a:spcAft>
                          <a:spcPts val="0"/>
                        </a:spcAft>
                      </a:pPr>
                      <a:r>
                        <a:rPr lang="zh-CN" sz="1800" dirty="0">
                          <a:effectLst/>
                        </a:rPr>
                        <a:t>第一函数得分</a:t>
                      </a:r>
                      <a:endParaRPr lang="zh-CN" sz="1600" b="1" dirty="0">
                        <a:solidFill>
                          <a:srgbClr val="000000"/>
                        </a:solidFill>
                        <a:effectLst/>
                        <a:latin typeface="Helvetica Neue"/>
                        <a:ea typeface="Helvetica Neue"/>
                        <a:cs typeface="Helvetica Neue"/>
                      </a:endParaRPr>
                    </a:p>
                  </a:txBody>
                  <a:tcPr marL="50800" marR="50800" marT="50800" marB="50800"/>
                </a:tc>
                <a:tc>
                  <a:txBody>
                    <a:bodyPr/>
                    <a:lstStyle/>
                    <a:p>
                      <a:pPr algn="ctr">
                        <a:spcAft>
                          <a:spcPts val="0"/>
                        </a:spcAft>
                      </a:pPr>
                      <a:r>
                        <a:rPr lang="zh-CN" sz="1800" dirty="0">
                          <a:effectLst/>
                        </a:rPr>
                        <a:t>第二函数得分</a:t>
                      </a:r>
                      <a:endParaRPr lang="zh-CN" sz="1600" b="1" dirty="0">
                        <a:solidFill>
                          <a:srgbClr val="000000"/>
                        </a:solidFill>
                        <a:effectLst/>
                        <a:latin typeface="Helvetica Neue"/>
                        <a:ea typeface="Helvetica Neue"/>
                        <a:cs typeface="Helvetica Neue"/>
                      </a:endParaRPr>
                    </a:p>
                  </a:txBody>
                  <a:tcPr marL="50800" marR="50800" marT="50800" marB="50800"/>
                </a:tc>
                <a:tc>
                  <a:txBody>
                    <a:bodyPr/>
                    <a:lstStyle/>
                    <a:p>
                      <a:pPr algn="ctr">
                        <a:spcAft>
                          <a:spcPts val="0"/>
                        </a:spcAft>
                      </a:pPr>
                      <a:r>
                        <a:rPr lang="zh-CN" sz="1800" dirty="0">
                          <a:effectLst/>
                        </a:rPr>
                        <a:t>第三函数得分</a:t>
                      </a:r>
                      <a:endParaRPr lang="zh-CN" sz="1600" b="1" dirty="0">
                        <a:solidFill>
                          <a:srgbClr val="000000"/>
                        </a:solidFill>
                        <a:effectLst/>
                        <a:latin typeface="Helvetica Neue"/>
                        <a:ea typeface="Helvetica Neue"/>
                        <a:cs typeface="Helvetica Neue"/>
                      </a:endParaRPr>
                    </a:p>
                  </a:txBody>
                  <a:tcPr marL="50800" marR="50800" marT="50800" marB="50800"/>
                </a:tc>
                <a:tc>
                  <a:txBody>
                    <a:bodyPr/>
                    <a:lstStyle/>
                    <a:p>
                      <a:pPr algn="ctr">
                        <a:spcAft>
                          <a:spcPts val="0"/>
                        </a:spcAft>
                      </a:pPr>
                      <a:r>
                        <a:rPr lang="zh-CN" sz="1800">
                          <a:effectLst/>
                        </a:rPr>
                        <a:t>预测分组</a:t>
                      </a:r>
                      <a:endParaRPr lang="zh-CN" sz="1600" b="1">
                        <a:solidFill>
                          <a:srgbClr val="000000"/>
                        </a:solidFill>
                        <a:effectLst/>
                        <a:latin typeface="Helvetica Neue"/>
                        <a:ea typeface="Helvetica Neue"/>
                        <a:cs typeface="Helvetica Neue"/>
                      </a:endParaRPr>
                    </a:p>
                  </a:txBody>
                  <a:tcPr marL="50800" marR="50800" marT="50800" marB="50800"/>
                </a:tc>
                <a:extLst>
                  <a:ext uri="{0D108BD9-81ED-4DB2-BD59-A6C34878D82A}">
                    <a16:rowId xmlns:a16="http://schemas.microsoft.com/office/drawing/2014/main" val="1254515298"/>
                  </a:ext>
                </a:extLst>
              </a:tr>
              <a:tr h="360013">
                <a:tc>
                  <a:txBody>
                    <a:bodyPr/>
                    <a:lstStyle/>
                    <a:p>
                      <a:pPr algn="ctr">
                        <a:spcAft>
                          <a:spcPts val="0"/>
                        </a:spcAft>
                      </a:pPr>
                      <a:r>
                        <a:rPr lang="zh-CN" sz="1800">
                          <a:effectLst/>
                        </a:rPr>
                        <a:t>朱一龙</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dirty="0">
                          <a:effectLst/>
                        </a:rPr>
                        <a:t>69.12813</a:t>
                      </a:r>
                      <a:endParaRPr lang="zh-CN" sz="1600" dirty="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1.73945</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4.79029</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2</a:t>
                      </a:r>
                      <a:endParaRPr lang="zh-CN" sz="160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19970056"/>
                  </a:ext>
                </a:extLst>
              </a:tr>
              <a:tr h="360013">
                <a:tc>
                  <a:txBody>
                    <a:bodyPr/>
                    <a:lstStyle/>
                    <a:p>
                      <a:pPr algn="ctr">
                        <a:spcAft>
                          <a:spcPts val="0"/>
                        </a:spcAft>
                      </a:pPr>
                      <a:r>
                        <a:rPr lang="zh-CN" sz="1800">
                          <a:effectLst/>
                        </a:rPr>
                        <a:t>陈立农</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18.98624</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-0.47947</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0.22809</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2</a:t>
                      </a:r>
                      <a:endParaRPr lang="zh-CN" sz="160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986224409"/>
                  </a:ext>
                </a:extLst>
              </a:tr>
              <a:tr h="360013">
                <a:tc>
                  <a:txBody>
                    <a:bodyPr/>
                    <a:lstStyle/>
                    <a:p>
                      <a:pPr algn="ctr">
                        <a:spcAft>
                          <a:spcPts val="0"/>
                        </a:spcAft>
                      </a:pPr>
                      <a:r>
                        <a:rPr lang="zh-CN" sz="1800">
                          <a:effectLst/>
                        </a:rPr>
                        <a:t>华农兄弟</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-0.57004</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-1.96085</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-1.21653</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4</a:t>
                      </a:r>
                      <a:endParaRPr lang="zh-CN" sz="160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2471933828"/>
                  </a:ext>
                </a:extLst>
              </a:tr>
              <a:tr h="360013">
                <a:tc>
                  <a:txBody>
                    <a:bodyPr/>
                    <a:lstStyle/>
                    <a:p>
                      <a:pPr algn="ctr">
                        <a:spcAft>
                          <a:spcPts val="0"/>
                        </a:spcAft>
                      </a:pPr>
                      <a:r>
                        <a:rPr lang="zh-CN" sz="1800">
                          <a:effectLst/>
                        </a:rPr>
                        <a:t>杨超越</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3.45841</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-1.37683</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-0.40817</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4</a:t>
                      </a:r>
                      <a:endParaRPr lang="zh-CN" sz="160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15818619"/>
                  </a:ext>
                </a:extLst>
              </a:tr>
              <a:tr h="360013">
                <a:tc>
                  <a:txBody>
                    <a:bodyPr/>
                    <a:lstStyle/>
                    <a:p>
                      <a:pPr algn="ctr">
                        <a:spcAft>
                          <a:spcPts val="0"/>
                        </a:spcAft>
                      </a:pPr>
                      <a:r>
                        <a:rPr lang="zh-CN" sz="1800">
                          <a:effectLst/>
                        </a:rPr>
                        <a:t>章子怡</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-0.97268</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0.89369</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a:effectLst/>
                        </a:rPr>
                        <a:t>-1.00393</a:t>
                      </a:r>
                      <a:endParaRPr lang="zh-CN" sz="1600">
                        <a:solidFill>
                          <a:srgbClr val="000000"/>
                        </a:solidFill>
                        <a:effectLst/>
                        <a:latin typeface="Arial Unicode MS"/>
                        <a:ea typeface="Helvetica Neue"/>
                        <a:cs typeface="Arial Unicode MS"/>
                      </a:endParaRPr>
                    </a:p>
                  </a:txBody>
                  <a:tcPr marL="50800" marR="50800" marT="50800" marB="50800"/>
                </a:tc>
                <a:tc>
                  <a:txBody>
                    <a:bodyPr/>
                    <a:lstStyle/>
                    <a:p>
                      <a:pPr algn="ctr">
                        <a:spcAft>
                          <a:spcPts val="0"/>
                        </a:spcAft>
                      </a:pPr>
                      <a:r>
                        <a:rPr lang="zh-CN" sz="1800" dirty="0">
                          <a:effectLst/>
                        </a:rPr>
                        <a:t>4</a:t>
                      </a:r>
                      <a:endParaRPr lang="zh-CN" sz="1600" dirty="0">
                        <a:solidFill>
                          <a:srgbClr val="000000"/>
                        </a:solidFill>
                        <a:effectLst/>
                        <a:latin typeface="Arial Unicode MS"/>
                        <a:ea typeface="Helvetica Neue"/>
                        <a:cs typeface="Arial Unicode MS"/>
                      </a:endParaRPr>
                    </a:p>
                  </a:txBody>
                  <a:tcPr marL="50800" marR="50800" marT="50800" marB="50800"/>
                </a:tc>
                <a:extLst>
                  <a:ext uri="{0D108BD9-81ED-4DB2-BD59-A6C34878D82A}">
                    <a16:rowId xmlns:a16="http://schemas.microsoft.com/office/drawing/2014/main" val="2144587990"/>
                  </a:ext>
                </a:extLst>
              </a:tr>
            </a:tbl>
          </a:graphicData>
        </a:graphic>
      </p:graphicFrame>
      <p:sp>
        <p:nvSpPr>
          <p:cNvPr id="9" name="Rectangle 1">
            <a:extLst>
              <a:ext uri="{FF2B5EF4-FFF2-40B4-BE49-F238E27FC236}">
                <a16:creationId xmlns:a16="http://schemas.microsoft.com/office/drawing/2014/main" id="{0151F939-1E06-4F3F-AF4D-3D4CAF827CF7}"/>
              </a:ext>
            </a:extLst>
          </p:cNvPr>
          <p:cNvSpPr>
            <a:spLocks noChangeArrowheads="1"/>
          </p:cNvSpPr>
          <p:nvPr/>
        </p:nvSpPr>
        <p:spPr bwMode="auto">
          <a:xfrm>
            <a:off x="7159501" y="229631"/>
            <a:ext cx="2108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判别得分与分组</a:t>
            </a:r>
            <a:endParaRPr kumimoji="0" lang="zh-CN" altLang="zh-CN" sz="1050" b="0" i="0" u="none" strike="noStrike" cap="none" normalizeH="0" baseline="0" dirty="0">
              <a:ln>
                <a:noFill/>
              </a:ln>
              <a:solidFill>
                <a:schemeClr val="tx1"/>
              </a:solidFill>
              <a:effectLst/>
            </a:endParaRPr>
          </a:p>
        </p:txBody>
      </p:sp>
      <p:sp>
        <p:nvSpPr>
          <p:cNvPr id="12" name="文本框 11">
            <a:extLst>
              <a:ext uri="{FF2B5EF4-FFF2-40B4-BE49-F238E27FC236}">
                <a16:creationId xmlns:a16="http://schemas.microsoft.com/office/drawing/2014/main" id="{6AE263E9-9E8B-4D9D-88D2-288F39E4D37D}"/>
              </a:ext>
            </a:extLst>
          </p:cNvPr>
          <p:cNvSpPr txBox="1"/>
          <p:nvPr/>
        </p:nvSpPr>
        <p:spPr>
          <a:xfrm>
            <a:off x="4635794" y="3599979"/>
            <a:ext cx="7283304" cy="2031325"/>
          </a:xfrm>
          <a:prstGeom prst="rect">
            <a:avLst/>
          </a:prstGeom>
          <a:noFill/>
        </p:spPr>
        <p:txBody>
          <a:bodyPr wrap="square" rtlCol="0">
            <a:spAutoFit/>
          </a:bodyPr>
          <a:lstStyle/>
          <a:p>
            <a:pPr marL="285750" indent="-285750">
              <a:buFont typeface="Arial" panose="020B0604020202020204" pitchFamily="34" charset="0"/>
              <a:buChar char="•"/>
            </a:pPr>
            <a:r>
              <a:rPr lang="zh-CN" altLang="zh-CN" dirty="0">
                <a:solidFill>
                  <a:schemeClr val="tx2"/>
                </a:solidFill>
                <a:latin typeface="Calibri" panose="020F0502020204030204" pitchFamily="34" charset="0"/>
                <a:cs typeface="Arial Unicode MS"/>
              </a:rPr>
              <a:t>朱一龙、陈立农分入组2“流量王”（高人气低活跃）</a:t>
            </a:r>
            <a:endParaRPr lang="en-US" altLang="zh-CN" dirty="0">
              <a:solidFill>
                <a:schemeClr val="tx2"/>
              </a:solidFill>
              <a:latin typeface="Calibri" panose="020F0502020204030204" pitchFamily="34" charset="0"/>
              <a:cs typeface="Arial Unicode MS"/>
            </a:endParaRPr>
          </a:p>
          <a:p>
            <a:pPr marL="285750" indent="-285750">
              <a:buFont typeface="Arial" panose="020B0604020202020204" pitchFamily="34" charset="0"/>
              <a:buChar char="•"/>
            </a:pPr>
            <a:r>
              <a:rPr lang="zh-CN" altLang="zh-CN" dirty="0">
                <a:solidFill>
                  <a:schemeClr val="tx2"/>
                </a:solidFill>
                <a:latin typeface="Calibri" panose="020F0502020204030204" pitchFamily="34" charset="0"/>
                <a:cs typeface="Arial Unicode MS"/>
              </a:rPr>
              <a:t>华农兄弟、杨超越、章子怡分入组4“普通艺人“（低人气低活跃）</a:t>
            </a:r>
            <a:endParaRPr lang="en-US" altLang="zh-CN" dirty="0">
              <a:solidFill>
                <a:schemeClr val="tx2"/>
              </a:solidFill>
              <a:latin typeface="Calibri" panose="020F0502020204030204" pitchFamily="34" charset="0"/>
              <a:cs typeface="Arial Unicode MS"/>
            </a:endParaRPr>
          </a:p>
          <a:p>
            <a:pPr marL="285750" indent="-285750">
              <a:buFont typeface="Arial" panose="020B0604020202020204" pitchFamily="34" charset="0"/>
              <a:buChar char="•"/>
            </a:pPr>
            <a:endParaRPr lang="en-US" altLang="zh-CN" dirty="0">
              <a:solidFill>
                <a:schemeClr val="tx2"/>
              </a:solidFill>
              <a:latin typeface="Calibri" panose="020F0502020204030204" pitchFamily="34" charset="0"/>
            </a:endParaRPr>
          </a:p>
          <a:p>
            <a:pPr marL="285750" indent="-285750">
              <a:buFont typeface="Arial" panose="020B0604020202020204" pitchFamily="34" charset="0"/>
              <a:buChar char="•"/>
            </a:pPr>
            <a:r>
              <a:rPr lang="zh-CN" altLang="en-US" dirty="0">
                <a:solidFill>
                  <a:schemeClr val="tx2"/>
                </a:solidFill>
                <a:latin typeface="Calibri" panose="020F0502020204030204" pitchFamily="34" charset="0"/>
              </a:rPr>
              <a:t>基本符合预期，由于模型中第一二判别函数的“爱慕值”变量系数较大，使得“爱慕值”非常低的章子怡被分入组</a:t>
            </a:r>
            <a:r>
              <a:rPr lang="en-US" altLang="zh-CN" dirty="0">
                <a:solidFill>
                  <a:schemeClr val="tx2"/>
                </a:solidFill>
                <a:latin typeface="Calibri" panose="020F0502020204030204" pitchFamily="34" charset="0"/>
              </a:rPr>
              <a:t>4</a:t>
            </a:r>
            <a:r>
              <a:rPr lang="zh-CN" altLang="en-US" dirty="0">
                <a:solidFill>
                  <a:schemeClr val="tx2"/>
                </a:solidFill>
                <a:latin typeface="Calibri" panose="020F0502020204030204" pitchFamily="34" charset="0"/>
              </a:rPr>
              <a:t>，不合预期，认为该模型</a:t>
            </a:r>
            <a:r>
              <a:rPr lang="zh-CN" altLang="en-US" dirty="0">
                <a:solidFill>
                  <a:schemeClr val="tx2"/>
                </a:solidFill>
                <a:latin typeface="Calibri" panose="020F0502020204030204" pitchFamily="34" charset="0"/>
                <a:cs typeface="Arial Unicode MS"/>
              </a:rPr>
              <a:t>对新样本的判别能力并不是很令人满意。</a:t>
            </a:r>
            <a:endParaRPr lang="zh-CN" altLang="en-US" sz="2800" dirty="0">
              <a:solidFill>
                <a:schemeClr val="tx2"/>
              </a:solidFill>
              <a:latin typeface="Arial" panose="020B0604020202020204" pitchFamily="34" charset="0"/>
            </a:endParaRPr>
          </a:p>
          <a:p>
            <a:pPr marL="285750" indent="-285750">
              <a:buFont typeface="Arial" panose="020B0604020202020204" pitchFamily="34" charset="0"/>
              <a:buChar char="•"/>
            </a:pPr>
            <a:endParaRPr lang="zh-CN" altLang="en-US" dirty="0">
              <a:solidFill>
                <a:schemeClr val="tx2"/>
              </a:solidFill>
            </a:endParaRPr>
          </a:p>
        </p:txBody>
      </p:sp>
    </p:spTree>
    <p:extLst>
      <p:ext uri="{BB962C8B-B14F-4D97-AF65-F5344CB8AC3E}">
        <p14:creationId xmlns:p14="http://schemas.microsoft.com/office/powerpoint/2010/main" val="1732759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6552C89-71AF-4D08-A5F6-FD9EBC9C7F34}"/>
              </a:ext>
            </a:extLst>
          </p:cNvPr>
          <p:cNvSpPr>
            <a:spLocks noGrp="1"/>
          </p:cNvSpPr>
          <p:nvPr>
            <p:ph type="subTitle" idx="1"/>
          </p:nvPr>
        </p:nvSpPr>
        <p:spPr>
          <a:xfrm>
            <a:off x="2541181" y="1322954"/>
            <a:ext cx="14299963" cy="3850586"/>
          </a:xfrm>
        </p:spPr>
        <p:txBody>
          <a:bodyPr>
            <a:noAutofit/>
          </a:bodyPr>
          <a:lstStyle/>
          <a:p>
            <a:pPr marL="342900" indent="-342900">
              <a:buFont typeface="Arial" panose="020B0604020202020204" pitchFamily="34" charset="0"/>
              <a:buChar char="•"/>
            </a:pPr>
            <a:r>
              <a:rPr lang="zh-CN" altLang="zh-CN" dirty="0"/>
              <a:t>有意义</a:t>
            </a:r>
            <a:r>
              <a:rPr lang="zh-CN" altLang="en-US" dirty="0"/>
              <a:t>的探究</a:t>
            </a:r>
            <a:endParaRPr lang="en-US" altLang="zh-CN" dirty="0"/>
          </a:p>
          <a:p>
            <a:pPr marL="342900" indent="-342900">
              <a:buFont typeface="Arial" panose="020B0604020202020204" pitchFamily="34" charset="0"/>
              <a:buChar char="•"/>
            </a:pPr>
            <a:r>
              <a:rPr lang="zh-CN" altLang="en-US" dirty="0"/>
              <a:t>结果喜人</a:t>
            </a:r>
            <a:endParaRPr lang="en-US" altLang="zh-CN" dirty="0"/>
          </a:p>
          <a:p>
            <a:endParaRPr lang="en-US" altLang="zh-CN" dirty="0"/>
          </a:p>
          <a:p>
            <a:pPr marL="342900" indent="-342900">
              <a:buFont typeface="Arial" panose="020B0604020202020204" pitchFamily="34" charset="0"/>
              <a:buChar char="•"/>
            </a:pPr>
            <a:r>
              <a:rPr lang="zh-CN" altLang="zh-CN" dirty="0"/>
              <a:t>看到各类明星在“流量称王”时代所处位置，</a:t>
            </a:r>
            <a:endParaRPr lang="en-US" altLang="zh-CN" dirty="0"/>
          </a:p>
          <a:p>
            <a:r>
              <a:rPr lang="en-US" altLang="zh-CN" dirty="0"/>
              <a:t>    </a:t>
            </a:r>
            <a:r>
              <a:rPr lang="zh-CN" altLang="zh-CN" dirty="0"/>
              <a:t>然而真正有强大流量的明星还在少数，</a:t>
            </a:r>
            <a:endParaRPr lang="en-US" altLang="zh-CN" dirty="0"/>
          </a:p>
          <a:p>
            <a:r>
              <a:rPr lang="en-US" altLang="zh-CN" dirty="0"/>
              <a:t>    </a:t>
            </a:r>
            <a:r>
              <a:rPr lang="zh-CN" altLang="zh-CN" dirty="0"/>
              <a:t>希望各位明星继续努力</a:t>
            </a:r>
            <a:r>
              <a:rPr lang="zh-CN" altLang="en-US" dirty="0"/>
              <a:t>。</a:t>
            </a:r>
          </a:p>
        </p:txBody>
      </p:sp>
      <p:sp>
        <p:nvSpPr>
          <p:cNvPr id="4" name="矩形 3">
            <a:extLst>
              <a:ext uri="{FF2B5EF4-FFF2-40B4-BE49-F238E27FC236}">
                <a16:creationId xmlns:a16="http://schemas.microsoft.com/office/drawing/2014/main" id="{7A55814B-A98B-4B9F-9CAD-8D53E62E8196}"/>
              </a:ext>
            </a:extLst>
          </p:cNvPr>
          <p:cNvSpPr/>
          <p:nvPr/>
        </p:nvSpPr>
        <p:spPr>
          <a:xfrm>
            <a:off x="-3056466" y="-877993"/>
            <a:ext cx="9910350" cy="2739211"/>
          </a:xfrm>
          <a:prstGeom prst="rect">
            <a:avLst/>
          </a:prstGeom>
          <a:noFill/>
        </p:spPr>
        <p:txBody>
          <a:bodyPr wrap="square" lIns="91440" tIns="45720" rIns="91440" bIns="45720">
            <a:spAutoFit/>
          </a:bodyPr>
          <a:lstStyle/>
          <a:p>
            <a:pPr algn="ctr"/>
            <a:br>
              <a:rPr lang="en-US" altLang="zh-CN" sz="54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rPr>
            </a:br>
            <a:r>
              <a:rPr lang="en-US" altLang="zh-CN" sz="54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rPr>
              <a:t>                  </a:t>
            </a:r>
            <a:r>
              <a:rPr lang="zh-CN" altLang="zh-CN" sz="32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rPr>
              <a:t>对明星微博进行聚类与判别分析</a:t>
            </a:r>
            <a:endParaRPr lang="en-US" altLang="zh-CN" sz="32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endParaRPr>
          </a:p>
          <a:p>
            <a:pPr algn="ctr"/>
            <a:endParaRPr lang="en-US" altLang="zh-CN" sz="32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endParaRPr>
          </a:p>
          <a:p>
            <a:pPr algn="ctr"/>
            <a:endParaRPr lang="zh-CN" altLang="en-US" sz="3200" b="1" dirty="0">
              <a:ln w="0">
                <a:solidFill>
                  <a:schemeClr val="tx2"/>
                </a:solidFill>
              </a:ln>
              <a:solidFill>
                <a:schemeClr val="tx2"/>
              </a:solidFill>
              <a:effectLst>
                <a:glow rad="101600">
                  <a:schemeClr val="accent2">
                    <a:lumMod val="20000"/>
                    <a:lumOff val="80000"/>
                    <a:alpha val="60000"/>
                  </a:schemeClr>
                </a:glow>
                <a:outerShdw blurRad="38100" dist="25400" dir="5400000" algn="ctr" rotWithShape="0">
                  <a:srgbClr val="6E747A">
                    <a:alpha val="43000"/>
                  </a:srgbClr>
                </a:outerShdw>
              </a:effectLst>
            </a:endParaRPr>
          </a:p>
        </p:txBody>
      </p:sp>
      <p:pic>
        <p:nvPicPr>
          <p:cNvPr id="6" name="图片 5">
            <a:extLst>
              <a:ext uri="{FF2B5EF4-FFF2-40B4-BE49-F238E27FC236}">
                <a16:creationId xmlns:a16="http://schemas.microsoft.com/office/drawing/2014/main" id="{4C94615B-9537-4D92-B8F1-F58AE808F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312" y="61452"/>
            <a:ext cx="1247466" cy="860322"/>
          </a:xfrm>
          <a:prstGeom prst="rect">
            <a:avLst/>
          </a:prstGeom>
        </p:spPr>
      </p:pic>
    </p:spTree>
    <p:extLst>
      <p:ext uri="{BB962C8B-B14F-4D97-AF65-F5344CB8AC3E}">
        <p14:creationId xmlns:p14="http://schemas.microsoft.com/office/powerpoint/2010/main" val="4006933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A033A-9C26-4EF8-B0EE-2F8C9EDEDD29}"/>
              </a:ext>
            </a:extLst>
          </p:cNvPr>
          <p:cNvSpPr>
            <a:spLocks noGrp="1"/>
          </p:cNvSpPr>
          <p:nvPr>
            <p:ph type="ctrTitle"/>
          </p:nvPr>
        </p:nvSpPr>
        <p:spPr/>
        <p:txBody>
          <a:bodyPr/>
          <a:lstStyle/>
          <a:p>
            <a:r>
              <a:rPr lang="zh-CN" altLang="en-US" dirty="0">
                <a:solidFill>
                  <a:schemeClr val="tx2"/>
                </a:solidFill>
              </a:rPr>
              <a:t>感谢聆听</a:t>
            </a:r>
          </a:p>
        </p:txBody>
      </p:sp>
      <p:sp>
        <p:nvSpPr>
          <p:cNvPr id="3" name="副标题 2">
            <a:extLst>
              <a:ext uri="{FF2B5EF4-FFF2-40B4-BE49-F238E27FC236}">
                <a16:creationId xmlns:a16="http://schemas.microsoft.com/office/drawing/2014/main" id="{C69324F6-98F8-42A9-A53E-752A0E19CDD4}"/>
              </a:ext>
            </a:extLst>
          </p:cNvPr>
          <p:cNvSpPr>
            <a:spLocks noGrp="1"/>
          </p:cNvSpPr>
          <p:nvPr>
            <p:ph type="subTitle" idx="1"/>
          </p:nvPr>
        </p:nvSpPr>
        <p:spPr>
          <a:xfrm>
            <a:off x="1066800" y="5114840"/>
            <a:ext cx="10058400" cy="1143000"/>
          </a:xfrm>
        </p:spPr>
        <p:txBody>
          <a:bodyPr/>
          <a:lstStyle/>
          <a:p>
            <a:pPr algn="ctr"/>
            <a:r>
              <a:rPr lang="en-US" altLang="zh-CN" dirty="0"/>
              <a:t>2018</a:t>
            </a:r>
            <a:r>
              <a:rPr lang="zh-CN" altLang="en-US" dirty="0"/>
              <a:t>年</a:t>
            </a:r>
            <a:r>
              <a:rPr lang="en-US" altLang="zh-CN" dirty="0"/>
              <a:t>11</a:t>
            </a:r>
            <a:r>
              <a:rPr lang="zh-CN" altLang="en-US" dirty="0"/>
              <a:t>月</a:t>
            </a:r>
            <a:r>
              <a:rPr lang="en-US" altLang="zh-CN" dirty="0"/>
              <a:t>26</a:t>
            </a:r>
            <a:r>
              <a:rPr lang="zh-CN" altLang="en-US" dirty="0"/>
              <a:t>日</a:t>
            </a:r>
            <a:endParaRPr lang="en-US" altLang="zh-CN" dirty="0"/>
          </a:p>
          <a:p>
            <a:pPr algn="ctr"/>
            <a:r>
              <a:rPr lang="zh-CN" altLang="zh-CN" dirty="0"/>
              <a:t>李怡璠</a:t>
            </a:r>
            <a:r>
              <a:rPr lang="en-US" altLang="zh-CN" dirty="0"/>
              <a:t> </a:t>
            </a:r>
            <a:r>
              <a:rPr lang="zh-CN" altLang="zh-CN" dirty="0"/>
              <a:t>宋朋燕</a:t>
            </a:r>
            <a:r>
              <a:rPr lang="en-US" altLang="zh-CN" dirty="0"/>
              <a:t> </a:t>
            </a:r>
            <a:r>
              <a:rPr lang="zh-CN" altLang="zh-CN" dirty="0"/>
              <a:t>顾赵凯鹭</a:t>
            </a:r>
            <a:r>
              <a:rPr lang="en-US" altLang="zh-CN" dirty="0"/>
              <a:t> </a:t>
            </a:r>
            <a:r>
              <a:rPr lang="zh-CN" altLang="zh-CN" dirty="0"/>
              <a:t>李佳雯</a:t>
            </a:r>
            <a:r>
              <a:rPr lang="en-US" altLang="zh-CN" dirty="0"/>
              <a:t> </a:t>
            </a:r>
            <a:r>
              <a:rPr lang="zh-CN" altLang="zh-CN" dirty="0"/>
              <a:t>范颖斐</a:t>
            </a:r>
            <a:endParaRPr lang="zh-CN" altLang="en-US" dirty="0"/>
          </a:p>
          <a:p>
            <a:endParaRPr lang="zh-CN" altLang="en-US" dirty="0"/>
          </a:p>
        </p:txBody>
      </p:sp>
    </p:spTree>
    <p:extLst>
      <p:ext uri="{BB962C8B-B14F-4D97-AF65-F5344CB8AC3E}">
        <p14:creationId xmlns:p14="http://schemas.microsoft.com/office/powerpoint/2010/main" val="2479182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557AF-F04C-45E2-9E42-4E07B07677B9}"/>
              </a:ext>
            </a:extLst>
          </p:cNvPr>
          <p:cNvSpPr>
            <a:spLocks noGrp="1"/>
          </p:cNvSpPr>
          <p:nvPr>
            <p:ph type="title"/>
          </p:nvPr>
        </p:nvSpPr>
        <p:spPr>
          <a:xfrm>
            <a:off x="1097280" y="-241298"/>
            <a:ext cx="10058400" cy="1450757"/>
          </a:xfrm>
        </p:spPr>
        <p:txBody>
          <a:bodyPr/>
          <a:lstStyle/>
          <a:p>
            <a:pPr algn="ctr"/>
            <a:r>
              <a:rPr lang="zh-CN" altLang="en-US" b="1" dirty="0">
                <a:solidFill>
                  <a:schemeClr val="tx2"/>
                </a:solidFill>
                <a:latin typeface="黑体" panose="02010609060101010101" pitchFamily="49" charset="-122"/>
                <a:ea typeface="黑体" panose="02010609060101010101" pitchFamily="49" charset="-122"/>
              </a:rPr>
              <a:t>目录</a:t>
            </a:r>
          </a:p>
        </p:txBody>
      </p:sp>
      <p:sp>
        <p:nvSpPr>
          <p:cNvPr id="3" name="内容占位符 2">
            <a:extLst>
              <a:ext uri="{FF2B5EF4-FFF2-40B4-BE49-F238E27FC236}">
                <a16:creationId xmlns:a16="http://schemas.microsoft.com/office/drawing/2014/main" id="{397915F7-8286-433D-9183-13AB83B9725E}"/>
              </a:ext>
            </a:extLst>
          </p:cNvPr>
          <p:cNvSpPr>
            <a:spLocks noGrp="1"/>
          </p:cNvSpPr>
          <p:nvPr>
            <p:ph idx="1"/>
          </p:nvPr>
        </p:nvSpPr>
        <p:spPr>
          <a:xfrm>
            <a:off x="1097280" y="2166245"/>
            <a:ext cx="10058400" cy="4023360"/>
          </a:xfrm>
        </p:spPr>
        <p:txBody>
          <a:bodyPr>
            <a:normAutofit/>
          </a:bodyPr>
          <a:lstStyle/>
          <a:p>
            <a:pPr marL="857250" indent="-857250" algn="ctr">
              <a:buClr>
                <a:schemeClr val="accent1">
                  <a:lumMod val="75000"/>
                </a:schemeClr>
              </a:buClr>
              <a:buFont typeface="+mj-ea"/>
              <a:buAutoNum type="ea1JpnChsDbPeriod"/>
            </a:pPr>
            <a:r>
              <a:rPr lang="zh-CN" altLang="en-US" sz="4000" b="1" dirty="0">
                <a:solidFill>
                  <a:schemeClr val="accent1">
                    <a:lumMod val="75000"/>
                  </a:schemeClr>
                </a:solidFill>
              </a:rPr>
              <a:t>课题背景</a:t>
            </a:r>
            <a:endParaRPr lang="en-US" altLang="zh-CN" sz="4000" b="1" dirty="0">
              <a:solidFill>
                <a:schemeClr val="accent1">
                  <a:lumMod val="75000"/>
                </a:schemeClr>
              </a:solidFill>
            </a:endParaRPr>
          </a:p>
          <a:p>
            <a:pPr marL="857250" indent="-857250" algn="ctr">
              <a:buClr>
                <a:schemeClr val="accent1">
                  <a:lumMod val="75000"/>
                </a:schemeClr>
              </a:buClr>
              <a:buFont typeface="+mj-ea"/>
              <a:buAutoNum type="ea1JpnChsDbPeriod"/>
            </a:pPr>
            <a:r>
              <a:rPr lang="zh-CN" altLang="en-US" sz="4000" b="1" dirty="0">
                <a:solidFill>
                  <a:schemeClr val="accent1">
                    <a:lumMod val="75000"/>
                  </a:schemeClr>
                </a:solidFill>
              </a:rPr>
              <a:t>数据介绍</a:t>
            </a:r>
            <a:endParaRPr lang="en-US" altLang="zh-CN" sz="4000" b="1" dirty="0">
              <a:solidFill>
                <a:schemeClr val="accent1">
                  <a:lumMod val="75000"/>
                </a:schemeClr>
              </a:solidFill>
            </a:endParaRPr>
          </a:p>
          <a:p>
            <a:pPr marL="857250" indent="-857250" algn="ctr">
              <a:buClr>
                <a:schemeClr val="accent1">
                  <a:lumMod val="75000"/>
                </a:schemeClr>
              </a:buClr>
              <a:buFont typeface="+mj-ea"/>
              <a:buAutoNum type="ea1JpnChsDbPeriod"/>
            </a:pPr>
            <a:r>
              <a:rPr lang="zh-CN" altLang="en-US" sz="4000" b="1" dirty="0">
                <a:solidFill>
                  <a:schemeClr val="accent1">
                    <a:lumMod val="75000"/>
                  </a:schemeClr>
                </a:solidFill>
              </a:rPr>
              <a:t>聚类分析</a:t>
            </a:r>
            <a:endParaRPr lang="en-US" altLang="zh-CN" sz="4000" b="1" dirty="0">
              <a:solidFill>
                <a:schemeClr val="accent1">
                  <a:lumMod val="75000"/>
                </a:schemeClr>
              </a:solidFill>
            </a:endParaRPr>
          </a:p>
          <a:p>
            <a:pPr marL="857250" indent="-857250" algn="ctr">
              <a:buClr>
                <a:schemeClr val="accent1">
                  <a:lumMod val="75000"/>
                </a:schemeClr>
              </a:buClr>
              <a:buFont typeface="+mj-ea"/>
              <a:buAutoNum type="ea1JpnChsDbPeriod"/>
            </a:pPr>
            <a:r>
              <a:rPr lang="zh-CN" altLang="en-US" sz="4000" b="1" dirty="0">
                <a:solidFill>
                  <a:schemeClr val="accent1">
                    <a:lumMod val="75000"/>
                  </a:schemeClr>
                </a:solidFill>
              </a:rPr>
              <a:t>判别分析</a:t>
            </a:r>
          </a:p>
        </p:txBody>
      </p:sp>
    </p:spTree>
    <p:extLst>
      <p:ext uri="{BB962C8B-B14F-4D97-AF65-F5344CB8AC3E}">
        <p14:creationId xmlns:p14="http://schemas.microsoft.com/office/powerpoint/2010/main" val="3307481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73DD4-01F7-407C-8A2C-D261AFABECC7}"/>
              </a:ext>
            </a:extLst>
          </p:cNvPr>
          <p:cNvSpPr>
            <a:spLocks noGrp="1"/>
          </p:cNvSpPr>
          <p:nvPr>
            <p:ph type="title"/>
          </p:nvPr>
        </p:nvSpPr>
        <p:spPr>
          <a:xfrm>
            <a:off x="353001" y="-725379"/>
            <a:ext cx="10058400" cy="1450757"/>
          </a:xfrm>
        </p:spPr>
        <p:txBody>
          <a:bodyPr>
            <a:normAutofit/>
          </a:bodyPr>
          <a:lstStyle/>
          <a:p>
            <a:r>
              <a:rPr lang="zh-CN" altLang="en-US" sz="2400" b="1" dirty="0">
                <a:solidFill>
                  <a:schemeClr val="tx2"/>
                </a:solidFill>
                <a:latin typeface="黑体" panose="02010609060101010101" pitchFamily="49" charset="-122"/>
                <a:ea typeface="黑体" panose="02010609060101010101" pitchFamily="49" charset="-122"/>
              </a:rPr>
              <a:t>一</a:t>
            </a:r>
            <a:r>
              <a:rPr lang="en-US" altLang="zh-CN" sz="2400" b="1" dirty="0">
                <a:solidFill>
                  <a:schemeClr val="tx2"/>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课题背景</a:t>
            </a:r>
          </a:p>
        </p:txBody>
      </p:sp>
      <p:sp>
        <p:nvSpPr>
          <p:cNvPr id="3" name="内容占位符 2">
            <a:extLst>
              <a:ext uri="{FF2B5EF4-FFF2-40B4-BE49-F238E27FC236}">
                <a16:creationId xmlns:a16="http://schemas.microsoft.com/office/drawing/2014/main" id="{989860BE-4BA5-4E5D-B1F6-CBF090FBA202}"/>
              </a:ext>
            </a:extLst>
          </p:cNvPr>
          <p:cNvSpPr>
            <a:spLocks noGrp="1"/>
          </p:cNvSpPr>
          <p:nvPr>
            <p:ph idx="1"/>
          </p:nvPr>
        </p:nvSpPr>
        <p:spPr>
          <a:xfrm>
            <a:off x="1554481" y="2696417"/>
            <a:ext cx="10058400" cy="4023360"/>
          </a:xfrm>
        </p:spPr>
        <p:txBody>
          <a:bodyPr>
            <a:normAutofit/>
          </a:bodyPr>
          <a:lstStyle/>
          <a:p>
            <a:pPr>
              <a:buFont typeface="Wingdings" panose="05000000000000000000" pitchFamily="2" charset="2"/>
              <a:buChar char="l"/>
            </a:pPr>
            <a:r>
              <a:rPr lang="zh-CN" altLang="en-US" sz="3200" dirty="0">
                <a:solidFill>
                  <a:schemeClr val="tx2"/>
                </a:solidFill>
              </a:rPr>
              <a:t>截至</a:t>
            </a:r>
            <a:r>
              <a:rPr lang="en-US" altLang="zh-CN" sz="3200" dirty="0">
                <a:solidFill>
                  <a:schemeClr val="tx2"/>
                </a:solidFill>
              </a:rPr>
              <a:t>2017</a:t>
            </a:r>
            <a:r>
              <a:rPr lang="zh-CN" altLang="en-US" sz="3200" dirty="0">
                <a:solidFill>
                  <a:schemeClr val="tx2"/>
                </a:solidFill>
              </a:rPr>
              <a:t>年</a:t>
            </a:r>
            <a:r>
              <a:rPr lang="en-US" altLang="zh-CN" sz="3200" dirty="0">
                <a:solidFill>
                  <a:schemeClr val="tx2"/>
                </a:solidFill>
              </a:rPr>
              <a:t>6</a:t>
            </a:r>
            <a:r>
              <a:rPr lang="zh-CN" altLang="en-US" sz="3200" dirty="0">
                <a:solidFill>
                  <a:schemeClr val="tx2"/>
                </a:solidFill>
              </a:rPr>
              <a:t>月，中国网民规模来到</a:t>
            </a:r>
            <a:r>
              <a:rPr lang="en-US" altLang="zh-CN" sz="3200" dirty="0">
                <a:solidFill>
                  <a:schemeClr val="tx2"/>
                </a:solidFill>
              </a:rPr>
              <a:t>7.51</a:t>
            </a:r>
            <a:r>
              <a:rPr lang="zh-CN" altLang="en-US" sz="3200" dirty="0">
                <a:solidFill>
                  <a:schemeClr val="tx2"/>
                </a:solidFill>
              </a:rPr>
              <a:t>亿</a:t>
            </a:r>
            <a:endParaRPr lang="en-US" altLang="zh-CN" sz="3200" dirty="0">
              <a:solidFill>
                <a:schemeClr val="tx2"/>
              </a:solidFill>
            </a:endParaRPr>
          </a:p>
          <a:p>
            <a:pPr>
              <a:buFont typeface="Wingdings" panose="05000000000000000000" pitchFamily="2" charset="2"/>
              <a:buChar char="l"/>
            </a:pPr>
            <a:r>
              <a:rPr lang="zh-CN" altLang="en-US" sz="3200" dirty="0">
                <a:solidFill>
                  <a:schemeClr val="tx2"/>
                </a:solidFill>
              </a:rPr>
              <a:t>截至</a:t>
            </a:r>
            <a:r>
              <a:rPr lang="en-US" altLang="zh-CN" sz="3200" dirty="0">
                <a:solidFill>
                  <a:schemeClr val="tx2"/>
                </a:solidFill>
              </a:rPr>
              <a:t>2017</a:t>
            </a:r>
            <a:r>
              <a:rPr lang="zh-CN" altLang="en-US" sz="3200" dirty="0">
                <a:solidFill>
                  <a:schemeClr val="tx2"/>
                </a:solidFill>
              </a:rPr>
              <a:t>年</a:t>
            </a:r>
            <a:r>
              <a:rPr lang="en-US" altLang="zh-CN" sz="3200" dirty="0">
                <a:solidFill>
                  <a:schemeClr val="tx2"/>
                </a:solidFill>
              </a:rPr>
              <a:t>9</a:t>
            </a:r>
            <a:r>
              <a:rPr lang="zh-CN" altLang="en-US" sz="3200" dirty="0">
                <a:solidFill>
                  <a:schemeClr val="tx2"/>
                </a:solidFill>
              </a:rPr>
              <a:t>月，微博月活跃人数为</a:t>
            </a:r>
            <a:r>
              <a:rPr lang="en-US" altLang="zh-CN" sz="3200" dirty="0">
                <a:solidFill>
                  <a:schemeClr val="tx2"/>
                </a:solidFill>
              </a:rPr>
              <a:t>3.76</a:t>
            </a:r>
            <a:r>
              <a:rPr lang="zh-CN" altLang="en-US" sz="3200" dirty="0">
                <a:solidFill>
                  <a:schemeClr val="tx2"/>
                </a:solidFill>
              </a:rPr>
              <a:t>亿</a:t>
            </a:r>
            <a:endParaRPr lang="en-US" altLang="zh-CN" sz="3200" dirty="0">
              <a:solidFill>
                <a:schemeClr val="tx2"/>
              </a:solidFill>
            </a:endParaRPr>
          </a:p>
          <a:p>
            <a:pPr>
              <a:buFont typeface="Wingdings" panose="05000000000000000000" pitchFamily="2" charset="2"/>
              <a:buChar char="l"/>
            </a:pPr>
            <a:r>
              <a:rPr lang="zh-CN" altLang="en-US" sz="3200" dirty="0">
                <a:solidFill>
                  <a:schemeClr val="tx2"/>
                </a:solidFill>
              </a:rPr>
              <a:t>这是一个</a:t>
            </a:r>
            <a:r>
              <a:rPr lang="zh-CN" altLang="zh-CN" sz="3200" dirty="0">
                <a:solidFill>
                  <a:schemeClr val="tx2"/>
                </a:solidFill>
              </a:rPr>
              <a:t>“</a:t>
            </a:r>
            <a:r>
              <a:rPr lang="zh-CN" altLang="en-US" sz="3200" dirty="0">
                <a:solidFill>
                  <a:schemeClr val="tx2"/>
                </a:solidFill>
              </a:rPr>
              <a:t>流量称王</a:t>
            </a:r>
            <a:r>
              <a:rPr lang="zh-CN" altLang="zh-CN" sz="3200" dirty="0">
                <a:solidFill>
                  <a:schemeClr val="tx2"/>
                </a:solidFill>
              </a:rPr>
              <a:t>”与“</a:t>
            </a:r>
            <a:r>
              <a:rPr lang="zh-CN" altLang="en-US" sz="3200" dirty="0">
                <a:solidFill>
                  <a:schemeClr val="tx2"/>
                </a:solidFill>
              </a:rPr>
              <a:t>粉丝经济</a:t>
            </a:r>
            <a:r>
              <a:rPr lang="zh-CN" altLang="zh-CN" sz="3200" dirty="0">
                <a:solidFill>
                  <a:schemeClr val="tx2"/>
                </a:solidFill>
              </a:rPr>
              <a:t>”的时代</a:t>
            </a:r>
            <a:endParaRPr lang="zh-CN" altLang="en-US" sz="3200" dirty="0">
              <a:solidFill>
                <a:schemeClr val="tx2"/>
              </a:solidFill>
            </a:endParaRPr>
          </a:p>
        </p:txBody>
      </p:sp>
    </p:spTree>
    <p:extLst>
      <p:ext uri="{BB962C8B-B14F-4D97-AF65-F5344CB8AC3E}">
        <p14:creationId xmlns:p14="http://schemas.microsoft.com/office/powerpoint/2010/main" val="2941047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661CA-DE51-4E17-83F5-50783997A1BE}"/>
              </a:ext>
            </a:extLst>
          </p:cNvPr>
          <p:cNvSpPr>
            <a:spLocks noGrp="1"/>
          </p:cNvSpPr>
          <p:nvPr>
            <p:ph type="title"/>
          </p:nvPr>
        </p:nvSpPr>
        <p:spPr>
          <a:xfrm>
            <a:off x="195907" y="193445"/>
            <a:ext cx="2654588" cy="938882"/>
          </a:xfrm>
        </p:spPr>
        <p:txBody>
          <a:bodyPr>
            <a:noAutofit/>
          </a:bodyPr>
          <a:lstStyle/>
          <a:p>
            <a:r>
              <a:rPr lang="zh-CN" altLang="en-US" sz="2400" b="1" dirty="0">
                <a:solidFill>
                  <a:schemeClr val="tx2"/>
                </a:solidFill>
                <a:latin typeface="黑体" panose="02010609060101010101" pitchFamily="49" charset="-122"/>
                <a:ea typeface="黑体" panose="02010609060101010101" pitchFamily="49" charset="-122"/>
              </a:rPr>
              <a:t>二</a:t>
            </a:r>
            <a:r>
              <a:rPr lang="en-US" altLang="zh-CN" sz="2400" b="1" dirty="0">
                <a:solidFill>
                  <a:schemeClr val="tx2"/>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数据介绍</a:t>
            </a:r>
            <a:br>
              <a:rPr lang="en-US" altLang="zh-CN" sz="4000" b="1" dirty="0">
                <a:solidFill>
                  <a:schemeClr val="accent1">
                    <a:lumMod val="75000"/>
                  </a:schemeClr>
                </a:solidFill>
              </a:rPr>
            </a:br>
            <a:endParaRPr lang="zh-CN" altLang="en-US" sz="4000" dirty="0"/>
          </a:p>
        </p:txBody>
      </p:sp>
      <p:sp>
        <p:nvSpPr>
          <p:cNvPr id="3" name="内容占位符 2">
            <a:extLst>
              <a:ext uri="{FF2B5EF4-FFF2-40B4-BE49-F238E27FC236}">
                <a16:creationId xmlns:a16="http://schemas.microsoft.com/office/drawing/2014/main" id="{D7C2AF73-E28C-4A07-971A-BED3609D1374}"/>
              </a:ext>
            </a:extLst>
          </p:cNvPr>
          <p:cNvSpPr>
            <a:spLocks noGrp="1"/>
          </p:cNvSpPr>
          <p:nvPr>
            <p:ph idx="1"/>
          </p:nvPr>
        </p:nvSpPr>
        <p:spPr>
          <a:xfrm>
            <a:off x="5694777" y="800824"/>
            <a:ext cx="5465240" cy="5695669"/>
          </a:xfrm>
        </p:spPr>
        <p:txBody>
          <a:bodyPr>
            <a:normAutofit/>
          </a:bodyPr>
          <a:lstStyle/>
          <a:p>
            <a:pPr marL="0" indent="0">
              <a:buNone/>
            </a:pPr>
            <a:r>
              <a:rPr lang="zh-CN" altLang="en-US" sz="2400" b="1" dirty="0">
                <a:solidFill>
                  <a:schemeClr val="tx2"/>
                </a:solidFill>
              </a:rPr>
              <a:t>被解释变量：</a:t>
            </a:r>
            <a:endParaRPr lang="en-US" altLang="zh-CN" sz="2400" b="1" dirty="0">
              <a:solidFill>
                <a:schemeClr val="tx2"/>
              </a:solidFill>
            </a:endParaRPr>
          </a:p>
          <a:p>
            <a:r>
              <a:rPr lang="zh-CN" altLang="en-US" sz="2400" b="1" dirty="0">
                <a:solidFill>
                  <a:schemeClr val="accent2"/>
                </a:solidFill>
              </a:rPr>
              <a:t>微博账号</a:t>
            </a:r>
            <a:endParaRPr lang="en-US" altLang="zh-CN" sz="2400" b="1" dirty="0">
              <a:solidFill>
                <a:schemeClr val="accent2"/>
              </a:solidFill>
            </a:endParaRPr>
          </a:p>
          <a:p>
            <a:endParaRPr lang="en-US" altLang="zh-CN" sz="2400" b="1" dirty="0">
              <a:solidFill>
                <a:schemeClr val="tx2"/>
              </a:solidFill>
            </a:endParaRPr>
          </a:p>
          <a:p>
            <a:r>
              <a:rPr lang="zh-CN" altLang="en-US" sz="2400" b="1" dirty="0">
                <a:solidFill>
                  <a:schemeClr val="tx2"/>
                </a:solidFill>
              </a:rPr>
              <a:t>解释变量：</a:t>
            </a:r>
            <a:endParaRPr lang="en-US" altLang="zh-CN" sz="2400" b="1" dirty="0">
              <a:solidFill>
                <a:schemeClr val="tx2"/>
              </a:solidFill>
            </a:endParaRPr>
          </a:p>
          <a:p>
            <a:r>
              <a:rPr lang="en-US" altLang="zh-CN" sz="2400" b="1" dirty="0">
                <a:solidFill>
                  <a:schemeClr val="accent2"/>
                </a:solidFill>
              </a:rPr>
              <a:t>1.</a:t>
            </a:r>
            <a:r>
              <a:rPr lang="zh-CN" altLang="en-US" sz="2400" b="1" dirty="0">
                <a:solidFill>
                  <a:schemeClr val="accent2"/>
                </a:solidFill>
              </a:rPr>
              <a:t>微博会员</a:t>
            </a:r>
            <a:endParaRPr lang="en-US" altLang="zh-CN" sz="2400" b="1" dirty="0">
              <a:solidFill>
                <a:schemeClr val="accent2"/>
              </a:solidFill>
            </a:endParaRPr>
          </a:p>
          <a:p>
            <a:r>
              <a:rPr lang="en-US" altLang="zh-CN" sz="2400" b="1" dirty="0">
                <a:solidFill>
                  <a:schemeClr val="accent2"/>
                </a:solidFill>
              </a:rPr>
              <a:t>2.</a:t>
            </a:r>
            <a:r>
              <a:rPr lang="zh-CN" altLang="en-US" sz="2400" b="1" dirty="0">
                <a:solidFill>
                  <a:schemeClr val="accent2"/>
                </a:solidFill>
              </a:rPr>
              <a:t> 粉丝</a:t>
            </a:r>
            <a:endParaRPr lang="en-US" altLang="zh-CN" sz="2400" b="1" dirty="0">
              <a:solidFill>
                <a:schemeClr val="accent2"/>
              </a:solidFill>
            </a:endParaRPr>
          </a:p>
          <a:p>
            <a:r>
              <a:rPr lang="en-US" altLang="zh-CN" sz="2400" b="1" dirty="0">
                <a:solidFill>
                  <a:schemeClr val="accent2"/>
                </a:solidFill>
              </a:rPr>
              <a:t>3.</a:t>
            </a:r>
            <a:r>
              <a:rPr lang="zh-CN" altLang="en-US" sz="2400" b="1" dirty="0">
                <a:solidFill>
                  <a:schemeClr val="accent2"/>
                </a:solidFill>
              </a:rPr>
              <a:t>关注</a:t>
            </a:r>
            <a:endParaRPr lang="en-US" altLang="zh-CN" sz="2400" b="1" dirty="0">
              <a:solidFill>
                <a:schemeClr val="accent2"/>
              </a:solidFill>
            </a:endParaRPr>
          </a:p>
          <a:p>
            <a:r>
              <a:rPr lang="en-US" altLang="zh-CN" sz="2400" b="1" dirty="0">
                <a:solidFill>
                  <a:schemeClr val="accent2"/>
                </a:solidFill>
              </a:rPr>
              <a:t>4.</a:t>
            </a:r>
            <a:r>
              <a:rPr lang="zh-CN" altLang="en-US" sz="2400" b="1" dirty="0">
                <a:solidFill>
                  <a:schemeClr val="accent2"/>
                </a:solidFill>
              </a:rPr>
              <a:t>发博量</a:t>
            </a:r>
            <a:endParaRPr lang="en-US" altLang="zh-CN" sz="2400" b="1" dirty="0">
              <a:solidFill>
                <a:schemeClr val="accent2"/>
              </a:solidFill>
            </a:endParaRPr>
          </a:p>
          <a:p>
            <a:r>
              <a:rPr lang="en-US" altLang="zh-CN" sz="2400" b="1" dirty="0">
                <a:solidFill>
                  <a:schemeClr val="accent2"/>
                </a:solidFill>
              </a:rPr>
              <a:t>5.</a:t>
            </a:r>
            <a:r>
              <a:rPr lang="zh-CN" altLang="en-US" sz="2400" b="1" dirty="0">
                <a:solidFill>
                  <a:schemeClr val="accent2"/>
                </a:solidFill>
              </a:rPr>
              <a:t>爱慕值</a:t>
            </a:r>
            <a:endParaRPr lang="en-US" altLang="zh-CN" sz="2400" b="1" dirty="0">
              <a:solidFill>
                <a:schemeClr val="accent2"/>
              </a:solidFill>
            </a:endParaRPr>
          </a:p>
          <a:p>
            <a:r>
              <a:rPr lang="en-US" altLang="zh-CN" sz="2400" b="1" dirty="0">
                <a:solidFill>
                  <a:schemeClr val="accent2"/>
                </a:solidFill>
              </a:rPr>
              <a:t>6.</a:t>
            </a:r>
            <a:r>
              <a:rPr lang="zh-CN" altLang="en-US" sz="2400" b="1" dirty="0">
                <a:solidFill>
                  <a:schemeClr val="accent2"/>
                </a:solidFill>
              </a:rPr>
              <a:t>微博等级</a:t>
            </a:r>
            <a:endParaRPr lang="en-US" altLang="zh-CN" sz="2400" b="1" dirty="0">
              <a:solidFill>
                <a:schemeClr val="accent2"/>
              </a:solidFill>
            </a:endParaRPr>
          </a:p>
          <a:p>
            <a:r>
              <a:rPr lang="en-US" altLang="zh-CN" sz="2400" b="1" dirty="0">
                <a:solidFill>
                  <a:schemeClr val="accent2"/>
                </a:solidFill>
              </a:rPr>
              <a:t>7.</a:t>
            </a:r>
            <a:r>
              <a:rPr lang="zh-CN" altLang="en-US" sz="2400" b="1" dirty="0">
                <a:solidFill>
                  <a:schemeClr val="accent2"/>
                </a:solidFill>
              </a:rPr>
              <a:t>收到花束</a:t>
            </a:r>
            <a:endParaRPr lang="en-US" altLang="zh-CN" sz="2400" b="1" dirty="0">
              <a:solidFill>
                <a:schemeClr val="accent2"/>
              </a:solidFill>
            </a:endParaRPr>
          </a:p>
          <a:p>
            <a:endParaRPr lang="en-US" altLang="zh-CN" b="1" dirty="0">
              <a:solidFill>
                <a:schemeClr val="tx2"/>
              </a:solidFill>
            </a:endParaRPr>
          </a:p>
          <a:p>
            <a:endParaRPr lang="zh-CN" altLang="en-US" dirty="0">
              <a:solidFill>
                <a:schemeClr val="tx2"/>
              </a:solidFill>
            </a:endParaRPr>
          </a:p>
        </p:txBody>
      </p:sp>
      <p:pic>
        <p:nvPicPr>
          <p:cNvPr id="4" name="图片 3">
            <a:extLst>
              <a:ext uri="{FF2B5EF4-FFF2-40B4-BE49-F238E27FC236}">
                <a16:creationId xmlns:a16="http://schemas.microsoft.com/office/drawing/2014/main" id="{61E38E58-6FA0-4208-AE18-D00AEC310E77}"/>
              </a:ext>
            </a:extLst>
          </p:cNvPr>
          <p:cNvPicPr>
            <a:picLocks noChangeAspect="1"/>
          </p:cNvPicPr>
          <p:nvPr/>
        </p:nvPicPr>
        <p:blipFill>
          <a:blip r:embed="rId2"/>
          <a:stretch>
            <a:fillRect/>
          </a:stretch>
        </p:blipFill>
        <p:spPr>
          <a:xfrm>
            <a:off x="8361999" y="716182"/>
            <a:ext cx="3830001" cy="6808891"/>
          </a:xfrm>
          <a:prstGeom prst="rect">
            <a:avLst/>
          </a:prstGeom>
        </p:spPr>
      </p:pic>
      <p:pic>
        <p:nvPicPr>
          <p:cNvPr id="7" name="图片 6">
            <a:extLst>
              <a:ext uri="{FF2B5EF4-FFF2-40B4-BE49-F238E27FC236}">
                <a16:creationId xmlns:a16="http://schemas.microsoft.com/office/drawing/2014/main" id="{A806804F-7396-4E86-AED3-39026004CEB5}"/>
              </a:ext>
            </a:extLst>
          </p:cNvPr>
          <p:cNvPicPr>
            <a:picLocks noChangeAspect="1"/>
          </p:cNvPicPr>
          <p:nvPr/>
        </p:nvPicPr>
        <p:blipFill>
          <a:blip r:embed="rId3"/>
          <a:stretch>
            <a:fillRect/>
          </a:stretch>
        </p:blipFill>
        <p:spPr>
          <a:xfrm>
            <a:off x="41390" y="662886"/>
            <a:ext cx="3940404" cy="8029181"/>
          </a:xfrm>
          <a:prstGeom prst="rect">
            <a:avLst/>
          </a:prstGeom>
        </p:spPr>
      </p:pic>
      <p:sp>
        <p:nvSpPr>
          <p:cNvPr id="8" name="椭圆 7">
            <a:extLst>
              <a:ext uri="{FF2B5EF4-FFF2-40B4-BE49-F238E27FC236}">
                <a16:creationId xmlns:a16="http://schemas.microsoft.com/office/drawing/2014/main" id="{AE782E69-3B38-4C09-9F9E-31DD510FA888}"/>
              </a:ext>
            </a:extLst>
          </p:cNvPr>
          <p:cNvSpPr/>
          <p:nvPr/>
        </p:nvSpPr>
        <p:spPr>
          <a:xfrm>
            <a:off x="1506442" y="1835083"/>
            <a:ext cx="989814" cy="405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0" name="椭圆 9">
            <a:extLst>
              <a:ext uri="{FF2B5EF4-FFF2-40B4-BE49-F238E27FC236}">
                <a16:creationId xmlns:a16="http://schemas.microsoft.com/office/drawing/2014/main" id="{11F1483A-D07E-426E-A38E-5635CBD3EDA0}"/>
              </a:ext>
            </a:extLst>
          </p:cNvPr>
          <p:cNvSpPr/>
          <p:nvPr/>
        </p:nvSpPr>
        <p:spPr>
          <a:xfrm flipV="1">
            <a:off x="1421726" y="2149859"/>
            <a:ext cx="502762" cy="405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 name="椭圆 10">
            <a:extLst>
              <a:ext uri="{FF2B5EF4-FFF2-40B4-BE49-F238E27FC236}">
                <a16:creationId xmlns:a16="http://schemas.microsoft.com/office/drawing/2014/main" id="{0CA9C756-6184-4169-BF66-D8A7F8DD4B76}"/>
              </a:ext>
            </a:extLst>
          </p:cNvPr>
          <p:cNvSpPr/>
          <p:nvPr/>
        </p:nvSpPr>
        <p:spPr>
          <a:xfrm>
            <a:off x="2646045" y="2149859"/>
            <a:ext cx="561994" cy="405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6FC2DC9-677D-4169-8A30-1C6FCDA26856}"/>
              </a:ext>
            </a:extLst>
          </p:cNvPr>
          <p:cNvSpPr/>
          <p:nvPr/>
        </p:nvSpPr>
        <p:spPr>
          <a:xfrm>
            <a:off x="62913" y="3141482"/>
            <a:ext cx="989814" cy="405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A74FCAA-8BFE-4927-9062-C98D3F75BF01}"/>
              </a:ext>
            </a:extLst>
          </p:cNvPr>
          <p:cNvSpPr/>
          <p:nvPr/>
        </p:nvSpPr>
        <p:spPr>
          <a:xfrm>
            <a:off x="10132095" y="4172243"/>
            <a:ext cx="989814" cy="4053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3240D689-A87D-4510-BEAF-9D42400450BB}"/>
              </a:ext>
            </a:extLst>
          </p:cNvPr>
          <p:cNvCxnSpPr>
            <a:cxnSpLocks/>
            <a:endCxn id="8" idx="7"/>
          </p:cNvCxnSpPr>
          <p:nvPr/>
        </p:nvCxnSpPr>
        <p:spPr>
          <a:xfrm flipH="1">
            <a:off x="2351301" y="1470562"/>
            <a:ext cx="3448058" cy="42388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07B90F1F-435B-48C5-9BF9-3DC20813FEE9}"/>
              </a:ext>
            </a:extLst>
          </p:cNvPr>
          <p:cNvCxnSpPr>
            <a:cxnSpLocks/>
          </p:cNvCxnSpPr>
          <p:nvPr/>
        </p:nvCxnSpPr>
        <p:spPr>
          <a:xfrm flipH="1" flipV="1">
            <a:off x="3009014" y="2073449"/>
            <a:ext cx="2685762" cy="83578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直接箭头连接符 19">
            <a:extLst>
              <a:ext uri="{FF2B5EF4-FFF2-40B4-BE49-F238E27FC236}">
                <a16:creationId xmlns:a16="http://schemas.microsoft.com/office/drawing/2014/main" id="{31AB31D6-179D-41B5-86CE-1B0EB9CF872F}"/>
              </a:ext>
            </a:extLst>
          </p:cNvPr>
          <p:cNvCxnSpPr>
            <a:cxnSpLocks/>
          </p:cNvCxnSpPr>
          <p:nvPr/>
        </p:nvCxnSpPr>
        <p:spPr>
          <a:xfrm flipH="1" flipV="1">
            <a:off x="1070091" y="3429001"/>
            <a:ext cx="4692915" cy="109083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a:extLst>
              <a:ext uri="{FF2B5EF4-FFF2-40B4-BE49-F238E27FC236}">
                <a16:creationId xmlns:a16="http://schemas.microsoft.com/office/drawing/2014/main" id="{528CB813-5F08-4FA0-BDF6-24C88B7F6950}"/>
              </a:ext>
            </a:extLst>
          </p:cNvPr>
          <p:cNvCxnSpPr>
            <a:cxnSpLocks/>
          </p:cNvCxnSpPr>
          <p:nvPr/>
        </p:nvCxnSpPr>
        <p:spPr>
          <a:xfrm flipH="1" flipV="1">
            <a:off x="3290011" y="2433343"/>
            <a:ext cx="2472995" cy="117001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直接箭头连接符 21">
            <a:extLst>
              <a:ext uri="{FF2B5EF4-FFF2-40B4-BE49-F238E27FC236}">
                <a16:creationId xmlns:a16="http://schemas.microsoft.com/office/drawing/2014/main" id="{D7413CA8-181A-46C4-8F73-B7685F08C8C2}"/>
              </a:ext>
            </a:extLst>
          </p:cNvPr>
          <p:cNvCxnSpPr>
            <a:cxnSpLocks/>
          </p:cNvCxnSpPr>
          <p:nvPr/>
        </p:nvCxnSpPr>
        <p:spPr>
          <a:xfrm flipV="1">
            <a:off x="7040914" y="4577594"/>
            <a:ext cx="3091181" cy="45587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8AE6D93D-A862-4B4D-B909-7BC324054391}"/>
              </a:ext>
            </a:extLst>
          </p:cNvPr>
          <p:cNvCxnSpPr>
            <a:cxnSpLocks/>
          </p:cNvCxnSpPr>
          <p:nvPr/>
        </p:nvCxnSpPr>
        <p:spPr>
          <a:xfrm flipH="1" flipV="1">
            <a:off x="1754372" y="2472384"/>
            <a:ext cx="3888607" cy="152768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1" name="椭圆 30">
            <a:extLst>
              <a:ext uri="{FF2B5EF4-FFF2-40B4-BE49-F238E27FC236}">
                <a16:creationId xmlns:a16="http://schemas.microsoft.com/office/drawing/2014/main" id="{42F84D5E-873C-41AA-8D2A-409346024CFC}"/>
              </a:ext>
            </a:extLst>
          </p:cNvPr>
          <p:cNvSpPr/>
          <p:nvPr/>
        </p:nvSpPr>
        <p:spPr>
          <a:xfrm flipV="1">
            <a:off x="2579322" y="1896017"/>
            <a:ext cx="347720" cy="2834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805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4CB3C-A319-4061-816F-70C8339C98F9}"/>
              </a:ext>
            </a:extLst>
          </p:cNvPr>
          <p:cNvSpPr>
            <a:spLocks noGrp="1"/>
          </p:cNvSpPr>
          <p:nvPr>
            <p:ph type="title"/>
          </p:nvPr>
        </p:nvSpPr>
        <p:spPr>
          <a:xfrm>
            <a:off x="62299" y="-830942"/>
            <a:ext cx="10058400" cy="1450757"/>
          </a:xfrm>
        </p:spPr>
        <p:txBody>
          <a:bodyPr>
            <a:normAutofit/>
          </a:bodyPr>
          <a:lstStyle/>
          <a:p>
            <a:r>
              <a:rPr lang="zh-CN" altLang="en-US" sz="2400" b="1" dirty="0">
                <a:solidFill>
                  <a:schemeClr val="tx2"/>
                </a:solidFill>
                <a:latin typeface="黑体" panose="02010609060101010101" pitchFamily="49" charset="-122"/>
                <a:ea typeface="黑体" panose="02010609060101010101" pitchFamily="49" charset="-122"/>
              </a:rPr>
              <a:t>二</a:t>
            </a:r>
            <a:r>
              <a:rPr lang="en-US" altLang="zh-CN" sz="2400" b="1" dirty="0">
                <a:solidFill>
                  <a:schemeClr val="tx2"/>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数据介绍</a:t>
            </a:r>
            <a:endParaRPr lang="zh-CN" altLang="en-US" sz="2400" dirty="0"/>
          </a:p>
        </p:txBody>
      </p:sp>
      <p:graphicFrame>
        <p:nvGraphicFramePr>
          <p:cNvPr id="29" name="内容占位符 28">
            <a:extLst>
              <a:ext uri="{FF2B5EF4-FFF2-40B4-BE49-F238E27FC236}">
                <a16:creationId xmlns:a16="http://schemas.microsoft.com/office/drawing/2014/main" id="{BD48DEA2-FCDC-49A0-9C5A-42F149F60824}"/>
              </a:ext>
            </a:extLst>
          </p:cNvPr>
          <p:cNvGraphicFramePr>
            <a:graphicFrameLocks noGrp="1"/>
          </p:cNvGraphicFramePr>
          <p:nvPr>
            <p:ph idx="1"/>
            <p:extLst>
              <p:ext uri="{D42A27DB-BD31-4B8C-83A1-F6EECF244321}">
                <p14:modId xmlns:p14="http://schemas.microsoft.com/office/powerpoint/2010/main" val="2462668763"/>
              </p:ext>
            </p:extLst>
          </p:nvPr>
        </p:nvGraphicFramePr>
        <p:xfrm>
          <a:off x="2009554" y="3226668"/>
          <a:ext cx="8960212" cy="3403092"/>
        </p:xfrm>
        <a:graphic>
          <a:graphicData uri="http://schemas.openxmlformats.org/drawingml/2006/table">
            <a:tbl>
              <a:tblPr firstRow="1" firstCol="1" bandRow="1">
                <a:tableStyleId>{5C22544A-7EE6-4342-B048-85BDC9FD1C3A}</a:tableStyleId>
              </a:tblPr>
              <a:tblGrid>
                <a:gridCol w="2083576">
                  <a:extLst>
                    <a:ext uri="{9D8B030D-6E8A-4147-A177-3AD203B41FA5}">
                      <a16:colId xmlns:a16="http://schemas.microsoft.com/office/drawing/2014/main" val="141736031"/>
                    </a:ext>
                  </a:extLst>
                </a:gridCol>
                <a:gridCol w="683089">
                  <a:extLst>
                    <a:ext uri="{9D8B030D-6E8A-4147-A177-3AD203B41FA5}">
                      <a16:colId xmlns:a16="http://schemas.microsoft.com/office/drawing/2014/main" val="2872875990"/>
                    </a:ext>
                  </a:extLst>
                </a:gridCol>
                <a:gridCol w="1449354">
                  <a:extLst>
                    <a:ext uri="{9D8B030D-6E8A-4147-A177-3AD203B41FA5}">
                      <a16:colId xmlns:a16="http://schemas.microsoft.com/office/drawing/2014/main" val="1587536878"/>
                    </a:ext>
                  </a:extLst>
                </a:gridCol>
                <a:gridCol w="1326668">
                  <a:extLst>
                    <a:ext uri="{9D8B030D-6E8A-4147-A177-3AD203B41FA5}">
                      <a16:colId xmlns:a16="http://schemas.microsoft.com/office/drawing/2014/main" val="1243762042"/>
                    </a:ext>
                  </a:extLst>
                </a:gridCol>
                <a:gridCol w="1620908">
                  <a:extLst>
                    <a:ext uri="{9D8B030D-6E8A-4147-A177-3AD203B41FA5}">
                      <a16:colId xmlns:a16="http://schemas.microsoft.com/office/drawing/2014/main" val="3105107619"/>
                    </a:ext>
                  </a:extLst>
                </a:gridCol>
                <a:gridCol w="1796617">
                  <a:extLst>
                    <a:ext uri="{9D8B030D-6E8A-4147-A177-3AD203B41FA5}">
                      <a16:colId xmlns:a16="http://schemas.microsoft.com/office/drawing/2014/main" val="2261408930"/>
                    </a:ext>
                  </a:extLst>
                </a:gridCol>
              </a:tblGrid>
              <a:tr h="427872">
                <a:tc>
                  <a:txBody>
                    <a:bodyPr/>
                    <a:lstStyle/>
                    <a:p>
                      <a:pPr algn="ctr"/>
                      <a:endParaRPr lang="zh-CN" sz="2000" dirty="0">
                        <a:effectLst/>
                        <a:latin typeface="Calibri" panose="020F0502020204030204" pitchFamily="34" charset="0"/>
                        <a:cs typeface="Times New Roman" panose="02020603050405020304" pitchFamily="18" charset="0"/>
                      </a:endParaRPr>
                    </a:p>
                  </a:txBody>
                  <a:tcPr marL="47625" marR="47625" marT="0" marB="0" anchor="b"/>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N</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nchor="b"/>
                </a:tc>
                <a:tc>
                  <a:txBody>
                    <a:bodyPr/>
                    <a:lstStyle/>
                    <a:p>
                      <a:pPr marL="28575" algn="ctr">
                        <a:lnSpc>
                          <a:spcPts val="1200"/>
                        </a:lnSpc>
                        <a:spcAft>
                          <a:spcPts val="0"/>
                        </a:spcAft>
                      </a:pPr>
                      <a:r>
                        <a:rPr lang="zh-CN" sz="2000" kern="0" dirty="0">
                          <a:effectLst/>
                        </a:rPr>
                        <a:t>最小值</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nchor="b"/>
                </a:tc>
                <a:tc>
                  <a:txBody>
                    <a:bodyPr/>
                    <a:lstStyle/>
                    <a:p>
                      <a:pPr marL="28575" algn="ctr">
                        <a:lnSpc>
                          <a:spcPts val="1200"/>
                        </a:lnSpc>
                        <a:spcAft>
                          <a:spcPts val="0"/>
                        </a:spcAft>
                      </a:pPr>
                      <a:r>
                        <a:rPr lang="zh-CN" sz="2000" kern="0" dirty="0">
                          <a:effectLst/>
                        </a:rPr>
                        <a:t>最大值</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nchor="b"/>
                </a:tc>
                <a:tc>
                  <a:txBody>
                    <a:bodyPr/>
                    <a:lstStyle/>
                    <a:p>
                      <a:pPr marL="28575" algn="ctr">
                        <a:lnSpc>
                          <a:spcPts val="1200"/>
                        </a:lnSpc>
                        <a:spcAft>
                          <a:spcPts val="0"/>
                        </a:spcAft>
                      </a:pPr>
                      <a:r>
                        <a:rPr lang="zh-CN" sz="2000" kern="0">
                          <a:effectLst/>
                        </a:rPr>
                        <a:t>均值</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nchor="b"/>
                </a:tc>
                <a:tc>
                  <a:txBody>
                    <a:bodyPr/>
                    <a:lstStyle/>
                    <a:p>
                      <a:pPr marL="28575" algn="ctr">
                        <a:lnSpc>
                          <a:spcPts val="1200"/>
                        </a:lnSpc>
                        <a:spcAft>
                          <a:spcPts val="0"/>
                        </a:spcAft>
                      </a:pPr>
                      <a:endParaRPr lang="en-US" altLang="zh-CN" sz="2000" kern="0" dirty="0">
                        <a:effectLst/>
                      </a:endParaRPr>
                    </a:p>
                    <a:p>
                      <a:pPr marL="28575" algn="ctr">
                        <a:lnSpc>
                          <a:spcPts val="1200"/>
                        </a:lnSpc>
                        <a:spcAft>
                          <a:spcPts val="0"/>
                        </a:spcAft>
                      </a:pPr>
                      <a:endParaRPr lang="en-US" altLang="zh-CN" sz="2000" kern="0" dirty="0">
                        <a:effectLst/>
                      </a:endParaRPr>
                    </a:p>
                    <a:p>
                      <a:pPr marL="28575" algn="ctr">
                        <a:lnSpc>
                          <a:spcPts val="1200"/>
                        </a:lnSpc>
                        <a:spcAft>
                          <a:spcPts val="0"/>
                        </a:spcAft>
                      </a:pPr>
                      <a:r>
                        <a:rPr lang="zh-CN" sz="2000" kern="0" dirty="0">
                          <a:effectLst/>
                        </a:rPr>
                        <a:t>标准 偏差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nchor="b"/>
                </a:tc>
                <a:extLst>
                  <a:ext uri="{0D108BD9-81ED-4DB2-BD59-A6C34878D82A}">
                    <a16:rowId xmlns:a16="http://schemas.microsoft.com/office/drawing/2014/main" val="4223732364"/>
                  </a:ext>
                </a:extLst>
              </a:tr>
              <a:tr h="427872">
                <a:tc>
                  <a:txBody>
                    <a:bodyPr/>
                    <a:lstStyle/>
                    <a:p>
                      <a:pPr marL="28575" algn="ctr">
                        <a:lnSpc>
                          <a:spcPts val="1200"/>
                        </a:lnSpc>
                        <a:spcAft>
                          <a:spcPts val="0"/>
                        </a:spcAft>
                      </a:pPr>
                      <a:endParaRPr lang="en-US" altLang="zh-CN" sz="2000" kern="0" dirty="0">
                        <a:effectLst/>
                      </a:endParaRPr>
                    </a:p>
                    <a:p>
                      <a:pPr marL="28575" algn="ctr">
                        <a:lnSpc>
                          <a:spcPts val="1200"/>
                        </a:lnSpc>
                        <a:spcAft>
                          <a:spcPts val="0"/>
                        </a:spcAft>
                      </a:pPr>
                      <a:endParaRPr lang="en-US" altLang="zh-CN" sz="2000" kern="0" dirty="0">
                        <a:effectLst/>
                      </a:endParaRPr>
                    </a:p>
                    <a:p>
                      <a:pPr marL="28575" algn="ctr">
                        <a:lnSpc>
                          <a:spcPts val="1200"/>
                        </a:lnSpc>
                        <a:spcAft>
                          <a:spcPts val="0"/>
                        </a:spcAft>
                      </a:pPr>
                      <a:r>
                        <a:rPr lang="zh-CN" sz="2000" kern="0" dirty="0">
                          <a:effectLst/>
                        </a:rPr>
                        <a:t>关注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490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2413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325.97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246.993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extLst>
                  <a:ext uri="{0D108BD9-81ED-4DB2-BD59-A6C34878D82A}">
                    <a16:rowId xmlns:a16="http://schemas.microsoft.com/office/drawing/2014/main" val="919458819"/>
                  </a:ext>
                </a:extLst>
              </a:tr>
              <a:tr h="427872">
                <a:tc>
                  <a:txBody>
                    <a:bodyPr/>
                    <a:lstStyle/>
                    <a:p>
                      <a:pPr marL="28575" algn="ctr">
                        <a:lnSpc>
                          <a:spcPts val="1200"/>
                        </a:lnSpc>
                        <a:spcAft>
                          <a:spcPts val="0"/>
                        </a:spcAft>
                      </a:pPr>
                      <a:endParaRPr lang="en-US" altLang="zh-CN" sz="2000" kern="0" dirty="0">
                        <a:effectLst/>
                      </a:endParaRPr>
                    </a:p>
                    <a:p>
                      <a:pPr marL="28575" algn="ctr">
                        <a:lnSpc>
                          <a:spcPts val="1200"/>
                        </a:lnSpc>
                        <a:spcAft>
                          <a:spcPts val="0"/>
                        </a:spcAft>
                      </a:pPr>
                      <a:endParaRPr lang="en-US" altLang="zh-CN" sz="2000" kern="0" dirty="0">
                        <a:effectLst/>
                      </a:endParaRPr>
                    </a:p>
                    <a:p>
                      <a:pPr marL="28575" algn="ctr">
                        <a:lnSpc>
                          <a:spcPts val="1200"/>
                        </a:lnSpc>
                        <a:spcAft>
                          <a:spcPts val="0"/>
                        </a:spcAft>
                      </a:pPr>
                      <a:r>
                        <a:rPr lang="zh-CN" sz="2000" kern="0" dirty="0">
                          <a:effectLst/>
                        </a:rPr>
                        <a:t>粉丝</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490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37109</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90928261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10613090.52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15549923.950</a:t>
                      </a:r>
                    </a:p>
                  </a:txBody>
                  <a:tcPr marL="47625" marR="47625" marT="0" marB="0"/>
                </a:tc>
                <a:extLst>
                  <a:ext uri="{0D108BD9-81ED-4DB2-BD59-A6C34878D82A}">
                    <a16:rowId xmlns:a16="http://schemas.microsoft.com/office/drawing/2014/main" val="4286068452"/>
                  </a:ext>
                </a:extLst>
              </a:tr>
              <a:tr h="427872">
                <a:tc>
                  <a:txBody>
                    <a:bodyPr/>
                    <a:lstStyle/>
                    <a:p>
                      <a:pPr marL="28575" algn="ctr">
                        <a:lnSpc>
                          <a:spcPts val="1200"/>
                        </a:lnSpc>
                        <a:spcAft>
                          <a:spcPts val="0"/>
                        </a:spcAft>
                      </a:pPr>
                      <a:endParaRPr lang="en-US" altLang="zh-CN" sz="2000" kern="0" dirty="0">
                        <a:effectLst/>
                      </a:endParaRPr>
                    </a:p>
                    <a:p>
                      <a:pPr marL="28575" algn="ctr">
                        <a:lnSpc>
                          <a:spcPts val="1200"/>
                        </a:lnSpc>
                        <a:spcAft>
                          <a:spcPts val="0"/>
                        </a:spcAft>
                      </a:pPr>
                      <a:endParaRPr lang="en-US" altLang="zh-CN" sz="2000" kern="0" dirty="0">
                        <a:effectLst/>
                      </a:endParaRPr>
                    </a:p>
                    <a:p>
                      <a:pPr marL="28575" algn="ctr">
                        <a:lnSpc>
                          <a:spcPts val="1200"/>
                        </a:lnSpc>
                        <a:spcAft>
                          <a:spcPts val="0"/>
                        </a:spcAft>
                      </a:pPr>
                      <a:r>
                        <a:rPr lang="zh-CN" sz="2000" kern="0" dirty="0">
                          <a:effectLst/>
                        </a:rPr>
                        <a:t>微博数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490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62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9328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2053.48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1847.193</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extLst>
                  <a:ext uri="{0D108BD9-81ED-4DB2-BD59-A6C34878D82A}">
                    <a16:rowId xmlns:a16="http://schemas.microsoft.com/office/drawing/2014/main" val="896284990"/>
                  </a:ext>
                </a:extLst>
              </a:tr>
              <a:tr h="427872">
                <a:tc>
                  <a:txBody>
                    <a:bodyPr/>
                    <a:lstStyle/>
                    <a:p>
                      <a:pPr marL="28575" algn="ctr">
                        <a:lnSpc>
                          <a:spcPts val="1200"/>
                        </a:lnSpc>
                        <a:spcAft>
                          <a:spcPts val="0"/>
                        </a:spcAft>
                      </a:pPr>
                      <a:endParaRPr lang="en-US" altLang="zh-CN" sz="2000" kern="0" dirty="0">
                        <a:effectLst/>
                      </a:endParaRPr>
                    </a:p>
                    <a:p>
                      <a:pPr marL="28575" algn="ctr">
                        <a:lnSpc>
                          <a:spcPts val="1200"/>
                        </a:lnSpc>
                        <a:spcAft>
                          <a:spcPts val="0"/>
                        </a:spcAft>
                      </a:pPr>
                      <a:endParaRPr lang="en-US" altLang="zh-CN" sz="2000" kern="0" dirty="0">
                        <a:effectLst/>
                      </a:endParaRPr>
                    </a:p>
                    <a:p>
                      <a:pPr marL="28575" algn="ctr">
                        <a:lnSpc>
                          <a:spcPts val="1200"/>
                        </a:lnSpc>
                        <a:spcAft>
                          <a:spcPts val="0"/>
                        </a:spcAft>
                      </a:pPr>
                      <a:r>
                        <a:rPr lang="zh-CN" sz="2000" kern="0" dirty="0">
                          <a:effectLst/>
                        </a:rPr>
                        <a:t>微博等级</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490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46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33.06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7.219</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extLst>
                  <a:ext uri="{0D108BD9-81ED-4DB2-BD59-A6C34878D82A}">
                    <a16:rowId xmlns:a16="http://schemas.microsoft.com/office/drawing/2014/main" val="2858568797"/>
                  </a:ext>
                </a:extLst>
              </a:tr>
              <a:tr h="427872">
                <a:tc>
                  <a:txBody>
                    <a:bodyPr/>
                    <a:lstStyle/>
                    <a:p>
                      <a:pPr marL="28575" algn="ctr">
                        <a:lnSpc>
                          <a:spcPts val="1200"/>
                        </a:lnSpc>
                        <a:spcAft>
                          <a:spcPts val="0"/>
                        </a:spcAft>
                      </a:pPr>
                      <a:endParaRPr lang="en-US" altLang="zh-CN" sz="2000" kern="0" dirty="0">
                        <a:effectLst/>
                      </a:endParaRPr>
                    </a:p>
                    <a:p>
                      <a:pPr marL="28575" algn="ctr">
                        <a:lnSpc>
                          <a:spcPts val="1200"/>
                        </a:lnSpc>
                        <a:spcAft>
                          <a:spcPts val="0"/>
                        </a:spcAft>
                      </a:pPr>
                      <a:endParaRPr lang="en-US" altLang="zh-CN" sz="2000" kern="0" dirty="0">
                        <a:effectLst/>
                      </a:endParaRPr>
                    </a:p>
                    <a:p>
                      <a:pPr marL="28575" algn="ctr">
                        <a:lnSpc>
                          <a:spcPts val="1200"/>
                        </a:lnSpc>
                        <a:spcAft>
                          <a:spcPts val="0"/>
                        </a:spcAft>
                      </a:pPr>
                      <a:r>
                        <a:rPr lang="zh-CN" sz="2000" kern="0" dirty="0">
                          <a:effectLst/>
                        </a:rPr>
                        <a:t>爱慕值</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490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22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5626047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121054.57</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474047.055</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extLst>
                  <a:ext uri="{0D108BD9-81ED-4DB2-BD59-A6C34878D82A}">
                    <a16:rowId xmlns:a16="http://schemas.microsoft.com/office/drawing/2014/main" val="509823924"/>
                  </a:ext>
                </a:extLst>
              </a:tr>
              <a:tr h="427872">
                <a:tc>
                  <a:txBody>
                    <a:bodyPr/>
                    <a:lstStyle/>
                    <a:p>
                      <a:pPr marL="28575" algn="ctr">
                        <a:lnSpc>
                          <a:spcPts val="1200"/>
                        </a:lnSpc>
                        <a:spcAft>
                          <a:spcPts val="0"/>
                        </a:spcAft>
                      </a:pPr>
                      <a:endParaRPr lang="en-US" altLang="zh-CN" sz="2000" kern="0" dirty="0">
                        <a:effectLst/>
                      </a:endParaRPr>
                    </a:p>
                    <a:p>
                      <a:pPr marL="28575" algn="ctr">
                        <a:lnSpc>
                          <a:spcPts val="1200"/>
                        </a:lnSpc>
                        <a:spcAft>
                          <a:spcPts val="0"/>
                        </a:spcAft>
                      </a:pPr>
                      <a:endParaRPr lang="en-US" altLang="zh-CN" sz="2000" kern="0" dirty="0">
                        <a:effectLst/>
                      </a:endParaRPr>
                    </a:p>
                    <a:p>
                      <a:pPr marL="28575" algn="ctr">
                        <a:lnSpc>
                          <a:spcPts val="1200"/>
                        </a:lnSpc>
                        <a:spcAft>
                          <a:spcPts val="0"/>
                        </a:spcAft>
                      </a:pPr>
                      <a:r>
                        <a:rPr lang="zh-CN" sz="2000" kern="0" dirty="0">
                          <a:effectLst/>
                        </a:rPr>
                        <a:t>微博会员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490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6</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5.52</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tc>
                  <a:txBody>
                    <a:bodyPr/>
                    <a:lstStyle/>
                    <a:p>
                      <a:pPr marL="28575" algn="ctr">
                        <a:lnSpc>
                          <a:spcPts val="1200"/>
                        </a:lnSpc>
                        <a:spcAft>
                          <a:spcPts val="0"/>
                        </a:spcAft>
                      </a:pPr>
                      <a:endParaRPr lang="en-US" sz="2000" kern="0" dirty="0">
                        <a:effectLst/>
                      </a:endParaRPr>
                    </a:p>
                    <a:p>
                      <a:pPr marL="28575" algn="ctr">
                        <a:lnSpc>
                          <a:spcPts val="1200"/>
                        </a:lnSpc>
                        <a:spcAft>
                          <a:spcPts val="0"/>
                        </a:spcAft>
                      </a:pPr>
                      <a:endParaRPr lang="en-US" sz="2000" kern="0" dirty="0">
                        <a:effectLst/>
                      </a:endParaRPr>
                    </a:p>
                    <a:p>
                      <a:pPr marL="28575" algn="ctr">
                        <a:lnSpc>
                          <a:spcPts val="1200"/>
                        </a:lnSpc>
                        <a:spcAft>
                          <a:spcPts val="0"/>
                        </a:spcAft>
                      </a:pPr>
                      <a:r>
                        <a:rPr lang="en-US" sz="2000" kern="0" dirty="0">
                          <a:effectLst/>
                        </a:rPr>
                        <a:t>.911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7625" marR="47625" marT="0" marB="0"/>
                </a:tc>
                <a:extLst>
                  <a:ext uri="{0D108BD9-81ED-4DB2-BD59-A6C34878D82A}">
                    <a16:rowId xmlns:a16="http://schemas.microsoft.com/office/drawing/2014/main" val="935507295"/>
                  </a:ext>
                </a:extLst>
              </a:tr>
            </a:tbl>
          </a:graphicData>
        </a:graphic>
      </p:graphicFrame>
      <p:pic>
        <p:nvPicPr>
          <p:cNvPr id="7" name="图片 6">
            <a:extLst>
              <a:ext uri="{FF2B5EF4-FFF2-40B4-BE49-F238E27FC236}">
                <a16:creationId xmlns:a16="http://schemas.microsoft.com/office/drawing/2014/main" id="{8E247369-2942-493B-BD4D-8F5F18D3F9D5}"/>
              </a:ext>
            </a:extLst>
          </p:cNvPr>
          <p:cNvPicPr>
            <a:picLocks noChangeAspect="1"/>
          </p:cNvPicPr>
          <p:nvPr/>
        </p:nvPicPr>
        <p:blipFill>
          <a:blip r:embed="rId2"/>
          <a:stretch>
            <a:fillRect/>
          </a:stretch>
        </p:blipFill>
        <p:spPr>
          <a:xfrm>
            <a:off x="647606" y="1338620"/>
            <a:ext cx="11208677" cy="1632760"/>
          </a:xfrm>
          <a:prstGeom prst="rect">
            <a:avLst/>
          </a:prstGeom>
        </p:spPr>
      </p:pic>
      <p:cxnSp>
        <p:nvCxnSpPr>
          <p:cNvPr id="9" name="直接箭头连接符 8">
            <a:extLst>
              <a:ext uri="{FF2B5EF4-FFF2-40B4-BE49-F238E27FC236}">
                <a16:creationId xmlns:a16="http://schemas.microsoft.com/office/drawing/2014/main" id="{72AD3980-DCA1-4E2B-97B3-CCA3AE9BEA18}"/>
              </a:ext>
            </a:extLst>
          </p:cNvPr>
          <p:cNvCxnSpPr>
            <a:cxnSpLocks/>
          </p:cNvCxnSpPr>
          <p:nvPr/>
        </p:nvCxnSpPr>
        <p:spPr>
          <a:xfrm flipH="1">
            <a:off x="3669786" y="621291"/>
            <a:ext cx="1407372" cy="6014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直接箭头连接符 10">
            <a:extLst>
              <a:ext uri="{FF2B5EF4-FFF2-40B4-BE49-F238E27FC236}">
                <a16:creationId xmlns:a16="http://schemas.microsoft.com/office/drawing/2014/main" id="{018CA942-481D-4EF4-9B0E-73EA44099BCB}"/>
              </a:ext>
            </a:extLst>
          </p:cNvPr>
          <p:cNvCxnSpPr>
            <a:cxnSpLocks/>
          </p:cNvCxnSpPr>
          <p:nvPr/>
        </p:nvCxnSpPr>
        <p:spPr>
          <a:xfrm flipH="1">
            <a:off x="4761651" y="712755"/>
            <a:ext cx="704936" cy="5099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直接箭头连接符 11">
            <a:extLst>
              <a:ext uri="{FF2B5EF4-FFF2-40B4-BE49-F238E27FC236}">
                <a16:creationId xmlns:a16="http://schemas.microsoft.com/office/drawing/2014/main" id="{4835800C-A91A-4E0D-A03A-C4B59E8BB3D8}"/>
              </a:ext>
            </a:extLst>
          </p:cNvPr>
          <p:cNvCxnSpPr>
            <a:cxnSpLocks/>
          </p:cNvCxnSpPr>
          <p:nvPr/>
        </p:nvCxnSpPr>
        <p:spPr>
          <a:xfrm>
            <a:off x="5717638" y="792581"/>
            <a:ext cx="1397206" cy="5099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a:extLst>
              <a:ext uri="{FF2B5EF4-FFF2-40B4-BE49-F238E27FC236}">
                <a16:creationId xmlns:a16="http://schemas.microsoft.com/office/drawing/2014/main" id="{BEE99A58-17D9-4B79-81DC-CF097DCB8938}"/>
              </a:ext>
            </a:extLst>
          </p:cNvPr>
          <p:cNvCxnSpPr>
            <a:cxnSpLocks/>
          </p:cNvCxnSpPr>
          <p:nvPr/>
        </p:nvCxnSpPr>
        <p:spPr>
          <a:xfrm>
            <a:off x="5783555" y="675346"/>
            <a:ext cx="3210257" cy="6632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文本框 19">
            <a:extLst>
              <a:ext uri="{FF2B5EF4-FFF2-40B4-BE49-F238E27FC236}">
                <a16:creationId xmlns:a16="http://schemas.microsoft.com/office/drawing/2014/main" id="{8723D108-C097-447E-A0C4-32B897A39558}"/>
              </a:ext>
            </a:extLst>
          </p:cNvPr>
          <p:cNvSpPr txBox="1"/>
          <p:nvPr/>
        </p:nvSpPr>
        <p:spPr>
          <a:xfrm>
            <a:off x="5077158" y="187125"/>
            <a:ext cx="117478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400" b="1" dirty="0">
                <a:solidFill>
                  <a:schemeClr val="accent2"/>
                </a:solidFill>
              </a:rPr>
              <a:t>活跃度</a:t>
            </a:r>
          </a:p>
        </p:txBody>
      </p:sp>
      <p:cxnSp>
        <p:nvCxnSpPr>
          <p:cNvPr id="21" name="直接箭头连接符 20">
            <a:extLst>
              <a:ext uri="{FF2B5EF4-FFF2-40B4-BE49-F238E27FC236}">
                <a16:creationId xmlns:a16="http://schemas.microsoft.com/office/drawing/2014/main" id="{074E715A-CE39-4561-9A92-0FBABC80E937}"/>
              </a:ext>
            </a:extLst>
          </p:cNvPr>
          <p:cNvCxnSpPr>
            <a:cxnSpLocks/>
          </p:cNvCxnSpPr>
          <p:nvPr/>
        </p:nvCxnSpPr>
        <p:spPr>
          <a:xfrm>
            <a:off x="9480818" y="790624"/>
            <a:ext cx="468981" cy="4321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id="{F5D0855B-F412-40E8-9950-A7BD81ED4A86}"/>
              </a:ext>
            </a:extLst>
          </p:cNvPr>
          <p:cNvCxnSpPr>
            <a:cxnSpLocks/>
          </p:cNvCxnSpPr>
          <p:nvPr/>
        </p:nvCxnSpPr>
        <p:spPr>
          <a:xfrm flipH="1">
            <a:off x="6033145" y="662955"/>
            <a:ext cx="3230597" cy="65321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直接箭头连接符 22">
            <a:extLst>
              <a:ext uri="{FF2B5EF4-FFF2-40B4-BE49-F238E27FC236}">
                <a16:creationId xmlns:a16="http://schemas.microsoft.com/office/drawing/2014/main" id="{0CB7855A-B2A3-4017-BAB9-F5B15FD21AA6}"/>
              </a:ext>
            </a:extLst>
          </p:cNvPr>
          <p:cNvCxnSpPr>
            <a:cxnSpLocks/>
          </p:cNvCxnSpPr>
          <p:nvPr/>
        </p:nvCxnSpPr>
        <p:spPr>
          <a:xfrm>
            <a:off x="9850273" y="733283"/>
            <a:ext cx="1496993" cy="55583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文本框 27">
            <a:extLst>
              <a:ext uri="{FF2B5EF4-FFF2-40B4-BE49-F238E27FC236}">
                <a16:creationId xmlns:a16="http://schemas.microsoft.com/office/drawing/2014/main" id="{08A75DFB-F403-4D27-BC9A-4D736AF95D21}"/>
              </a:ext>
            </a:extLst>
          </p:cNvPr>
          <p:cNvSpPr txBox="1"/>
          <p:nvPr/>
        </p:nvSpPr>
        <p:spPr>
          <a:xfrm>
            <a:off x="8945912" y="207653"/>
            <a:ext cx="1174787"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400" b="1" dirty="0">
                <a:solidFill>
                  <a:schemeClr val="accent5"/>
                </a:solidFill>
              </a:rPr>
              <a:t>人气度</a:t>
            </a:r>
          </a:p>
        </p:txBody>
      </p:sp>
      <p:sp>
        <p:nvSpPr>
          <p:cNvPr id="30" name="椭圆 29">
            <a:extLst>
              <a:ext uri="{FF2B5EF4-FFF2-40B4-BE49-F238E27FC236}">
                <a16:creationId xmlns:a16="http://schemas.microsoft.com/office/drawing/2014/main" id="{AD4AE465-E154-4931-8139-8819EB979B90}"/>
              </a:ext>
            </a:extLst>
          </p:cNvPr>
          <p:cNvSpPr/>
          <p:nvPr/>
        </p:nvSpPr>
        <p:spPr>
          <a:xfrm>
            <a:off x="9263741" y="4275834"/>
            <a:ext cx="1711842" cy="4997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F7C866C-43ED-4140-9CBC-990846A011E9}"/>
              </a:ext>
            </a:extLst>
          </p:cNvPr>
          <p:cNvSpPr/>
          <p:nvPr/>
        </p:nvSpPr>
        <p:spPr>
          <a:xfrm>
            <a:off x="9257923" y="3733890"/>
            <a:ext cx="1711842" cy="4997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34363EA-5E99-4BF0-B50C-299DF58CE5F4}"/>
              </a:ext>
            </a:extLst>
          </p:cNvPr>
          <p:cNvSpPr/>
          <p:nvPr/>
        </p:nvSpPr>
        <p:spPr>
          <a:xfrm>
            <a:off x="9257923" y="4775565"/>
            <a:ext cx="1711842" cy="4997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DDC18FF8-7F1D-4CA4-8A6D-92383D0DEAF4}"/>
              </a:ext>
            </a:extLst>
          </p:cNvPr>
          <p:cNvSpPr/>
          <p:nvPr/>
        </p:nvSpPr>
        <p:spPr>
          <a:xfrm>
            <a:off x="9257923" y="5702662"/>
            <a:ext cx="1711842" cy="4997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879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E0332-0206-4748-AEE9-B2010DA71FCA}"/>
              </a:ext>
            </a:extLst>
          </p:cNvPr>
          <p:cNvSpPr>
            <a:spLocks noGrp="1"/>
          </p:cNvSpPr>
          <p:nvPr>
            <p:ph type="title"/>
          </p:nvPr>
        </p:nvSpPr>
        <p:spPr>
          <a:xfrm>
            <a:off x="4744246" y="-100223"/>
            <a:ext cx="10058400" cy="1450757"/>
          </a:xfrm>
        </p:spPr>
        <p:txBody>
          <a:bodyPr>
            <a:normAutofit/>
          </a:bodyPr>
          <a:lstStyle/>
          <a:p>
            <a:r>
              <a:rPr lang="zh-CN" altLang="en-US" sz="3600" b="1" dirty="0">
                <a:solidFill>
                  <a:schemeClr val="accent2"/>
                </a:solidFill>
              </a:rPr>
              <a:t>主成分分析</a:t>
            </a:r>
          </a:p>
        </p:txBody>
      </p:sp>
      <p:graphicFrame>
        <p:nvGraphicFramePr>
          <p:cNvPr id="5" name="内容占位符 4">
            <a:extLst>
              <a:ext uri="{FF2B5EF4-FFF2-40B4-BE49-F238E27FC236}">
                <a16:creationId xmlns:a16="http://schemas.microsoft.com/office/drawing/2014/main" id="{1FD5B540-DAF2-474E-9057-DBA6A55408AF}"/>
              </a:ext>
            </a:extLst>
          </p:cNvPr>
          <p:cNvGraphicFramePr>
            <a:graphicFrameLocks noGrp="1"/>
          </p:cNvGraphicFramePr>
          <p:nvPr>
            <p:ph idx="1"/>
            <p:extLst>
              <p:ext uri="{D42A27DB-BD31-4B8C-83A1-F6EECF244321}">
                <p14:modId xmlns:p14="http://schemas.microsoft.com/office/powerpoint/2010/main" val="1368461694"/>
              </p:ext>
            </p:extLst>
          </p:nvPr>
        </p:nvGraphicFramePr>
        <p:xfrm>
          <a:off x="1041991" y="1350535"/>
          <a:ext cx="10462439" cy="4993095"/>
        </p:xfrm>
        <a:graphic>
          <a:graphicData uri="http://schemas.openxmlformats.org/drawingml/2006/table">
            <a:tbl>
              <a:tblPr firstRow="1" firstCol="1" bandRow="1">
                <a:tableStyleId>{5C22544A-7EE6-4342-B048-85BDC9FD1C3A}</a:tableStyleId>
              </a:tblPr>
              <a:tblGrid>
                <a:gridCol w="1599761">
                  <a:extLst>
                    <a:ext uri="{9D8B030D-6E8A-4147-A177-3AD203B41FA5}">
                      <a16:colId xmlns:a16="http://schemas.microsoft.com/office/drawing/2014/main" val="1415013356"/>
                    </a:ext>
                  </a:extLst>
                </a:gridCol>
                <a:gridCol w="1647755">
                  <a:extLst>
                    <a:ext uri="{9D8B030D-6E8A-4147-A177-3AD203B41FA5}">
                      <a16:colId xmlns:a16="http://schemas.microsoft.com/office/drawing/2014/main" val="2336872352"/>
                    </a:ext>
                  </a:extLst>
                </a:gridCol>
                <a:gridCol w="1599761">
                  <a:extLst>
                    <a:ext uri="{9D8B030D-6E8A-4147-A177-3AD203B41FA5}">
                      <a16:colId xmlns:a16="http://schemas.microsoft.com/office/drawing/2014/main" val="3329053646"/>
                    </a:ext>
                  </a:extLst>
                </a:gridCol>
                <a:gridCol w="1599761">
                  <a:extLst>
                    <a:ext uri="{9D8B030D-6E8A-4147-A177-3AD203B41FA5}">
                      <a16:colId xmlns:a16="http://schemas.microsoft.com/office/drawing/2014/main" val="333661381"/>
                    </a:ext>
                  </a:extLst>
                </a:gridCol>
                <a:gridCol w="1647755">
                  <a:extLst>
                    <a:ext uri="{9D8B030D-6E8A-4147-A177-3AD203B41FA5}">
                      <a16:colId xmlns:a16="http://schemas.microsoft.com/office/drawing/2014/main" val="4046731957"/>
                    </a:ext>
                  </a:extLst>
                </a:gridCol>
                <a:gridCol w="1599761">
                  <a:extLst>
                    <a:ext uri="{9D8B030D-6E8A-4147-A177-3AD203B41FA5}">
                      <a16:colId xmlns:a16="http://schemas.microsoft.com/office/drawing/2014/main" val="1878201212"/>
                    </a:ext>
                  </a:extLst>
                </a:gridCol>
                <a:gridCol w="767885">
                  <a:extLst>
                    <a:ext uri="{9D8B030D-6E8A-4147-A177-3AD203B41FA5}">
                      <a16:colId xmlns:a16="http://schemas.microsoft.com/office/drawing/2014/main" val="645629258"/>
                    </a:ext>
                  </a:extLst>
                </a:gridCol>
              </a:tblGrid>
              <a:tr h="423524">
                <a:tc gridSpan="7">
                  <a:txBody>
                    <a:bodyPr/>
                    <a:lstStyle/>
                    <a:p>
                      <a:pPr marL="38100" marR="38100" algn="ctr">
                        <a:lnSpc>
                          <a:spcPts val="1600"/>
                        </a:lnSpc>
                        <a:spcAft>
                          <a:spcPts val="0"/>
                        </a:spcAft>
                      </a:pPr>
                      <a:endParaRPr lang="en-US" altLang="zh-CN" sz="2400" kern="100" dirty="0">
                        <a:effectLst/>
                      </a:endParaRPr>
                    </a:p>
                    <a:p>
                      <a:pPr marL="38100" marR="38100" algn="ctr">
                        <a:lnSpc>
                          <a:spcPts val="1600"/>
                        </a:lnSpc>
                        <a:spcAft>
                          <a:spcPts val="0"/>
                        </a:spcAft>
                      </a:pPr>
                      <a:r>
                        <a:rPr lang="zh-CN" sz="2400" kern="100" dirty="0">
                          <a:effectLst/>
                        </a:rPr>
                        <a:t>解释的总方差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02298511"/>
                  </a:ext>
                </a:extLst>
              </a:tr>
              <a:tr h="470850">
                <a:tc gridSpan="3">
                  <a:txBody>
                    <a:bodyPr/>
                    <a:lstStyle/>
                    <a:p>
                      <a:pPr marL="38100" marR="38100" algn="ctr">
                        <a:lnSpc>
                          <a:spcPts val="1600"/>
                        </a:lnSpc>
                        <a:spcAft>
                          <a:spcPts val="0"/>
                        </a:spcAft>
                      </a:pPr>
                      <a:endParaRPr lang="en-US" altLang="zh-CN" sz="2400" kern="100" dirty="0">
                        <a:effectLst/>
                      </a:endParaRPr>
                    </a:p>
                    <a:p>
                      <a:pPr marL="38100" marR="38100" algn="ctr">
                        <a:lnSpc>
                          <a:spcPts val="1600"/>
                        </a:lnSpc>
                        <a:spcAft>
                          <a:spcPts val="0"/>
                        </a:spcAft>
                      </a:pPr>
                      <a:r>
                        <a:rPr lang="zh-CN" sz="2400" kern="100" dirty="0">
                          <a:effectLst/>
                        </a:rPr>
                        <a:t>初始特征值</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gridSpan="3">
                  <a:txBody>
                    <a:bodyPr/>
                    <a:lstStyle/>
                    <a:p>
                      <a:pPr marL="38100" marR="38100" algn="ctr">
                        <a:lnSpc>
                          <a:spcPts val="1600"/>
                        </a:lnSpc>
                        <a:spcAft>
                          <a:spcPts val="0"/>
                        </a:spcAft>
                      </a:pPr>
                      <a:endParaRPr lang="en-US" altLang="zh-CN" sz="2400" kern="100" dirty="0">
                        <a:effectLst/>
                      </a:endParaRPr>
                    </a:p>
                    <a:p>
                      <a:pPr marL="38100" marR="38100" algn="ctr">
                        <a:lnSpc>
                          <a:spcPts val="1600"/>
                        </a:lnSpc>
                        <a:spcAft>
                          <a:spcPts val="0"/>
                        </a:spcAft>
                      </a:pPr>
                      <a:r>
                        <a:rPr lang="zh-CN" sz="2400" kern="100" dirty="0">
                          <a:effectLst/>
                        </a:rPr>
                        <a:t>提取平方和载入</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zh-CN"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411750716"/>
                  </a:ext>
                </a:extLst>
              </a:tr>
              <a:tr h="511512">
                <a:tc>
                  <a:txBody>
                    <a:bodyPr/>
                    <a:lstStyle/>
                    <a:p>
                      <a:pPr marL="38100" marR="38100" algn="ctr">
                        <a:lnSpc>
                          <a:spcPts val="1600"/>
                        </a:lnSpc>
                        <a:spcAft>
                          <a:spcPts val="0"/>
                        </a:spcAft>
                      </a:pPr>
                      <a:endParaRPr lang="en-US" altLang="zh-CN" sz="2400" kern="100" dirty="0">
                        <a:effectLst/>
                      </a:endParaRPr>
                    </a:p>
                    <a:p>
                      <a:pPr marL="38100" marR="38100" algn="ctr">
                        <a:lnSpc>
                          <a:spcPts val="1600"/>
                        </a:lnSpc>
                        <a:spcAft>
                          <a:spcPts val="0"/>
                        </a:spcAft>
                      </a:pPr>
                      <a:r>
                        <a:rPr lang="zh-CN" sz="2400" kern="100" dirty="0">
                          <a:effectLst/>
                        </a:rPr>
                        <a:t>合计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marL="38100" marR="38100" algn="ctr">
                        <a:lnSpc>
                          <a:spcPts val="1600"/>
                        </a:lnSpc>
                        <a:spcAft>
                          <a:spcPts val="0"/>
                        </a:spcAft>
                      </a:pPr>
                      <a:endParaRPr lang="en-US" altLang="zh-CN" sz="2400" kern="100" dirty="0">
                        <a:effectLst/>
                      </a:endParaRPr>
                    </a:p>
                    <a:p>
                      <a:pPr marL="38100" marR="38100" algn="ctr">
                        <a:lnSpc>
                          <a:spcPts val="1600"/>
                        </a:lnSpc>
                        <a:spcAft>
                          <a:spcPts val="0"/>
                        </a:spcAft>
                      </a:pPr>
                      <a:r>
                        <a:rPr lang="zh-CN" sz="2400" kern="100" dirty="0">
                          <a:effectLst/>
                        </a:rPr>
                        <a:t>方差的</a:t>
                      </a: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marL="38100" marR="38100" algn="ctr">
                        <a:lnSpc>
                          <a:spcPts val="1600"/>
                        </a:lnSpc>
                        <a:spcAft>
                          <a:spcPts val="0"/>
                        </a:spcAft>
                      </a:pPr>
                      <a:endParaRPr lang="en-US" altLang="zh-CN" sz="2400" kern="100" dirty="0">
                        <a:effectLst/>
                      </a:endParaRPr>
                    </a:p>
                    <a:p>
                      <a:pPr marL="38100" marR="38100" algn="ctr">
                        <a:lnSpc>
                          <a:spcPts val="1600"/>
                        </a:lnSpc>
                        <a:spcAft>
                          <a:spcPts val="0"/>
                        </a:spcAft>
                      </a:pPr>
                      <a:r>
                        <a:rPr lang="zh-CN" sz="2400" kern="100" dirty="0">
                          <a:effectLst/>
                        </a:rPr>
                        <a:t>累积</a:t>
                      </a: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marL="38100" marR="38100" algn="ctr">
                        <a:lnSpc>
                          <a:spcPts val="1600"/>
                        </a:lnSpc>
                        <a:spcAft>
                          <a:spcPts val="0"/>
                        </a:spcAft>
                      </a:pPr>
                      <a:endParaRPr lang="en-US" altLang="zh-CN" sz="2400" kern="100" dirty="0">
                        <a:effectLst/>
                      </a:endParaRPr>
                    </a:p>
                    <a:p>
                      <a:pPr marL="38100" marR="38100" algn="ctr">
                        <a:lnSpc>
                          <a:spcPts val="1600"/>
                        </a:lnSpc>
                        <a:spcAft>
                          <a:spcPts val="0"/>
                        </a:spcAft>
                      </a:pPr>
                      <a:r>
                        <a:rPr lang="zh-CN" sz="2400" kern="100" dirty="0">
                          <a:effectLst/>
                        </a:rPr>
                        <a:t>合计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marL="38100" marR="38100" algn="ctr">
                        <a:lnSpc>
                          <a:spcPts val="1600"/>
                        </a:lnSpc>
                        <a:spcAft>
                          <a:spcPts val="0"/>
                        </a:spcAft>
                      </a:pPr>
                      <a:endParaRPr lang="en-US" altLang="zh-CN" sz="2400" kern="100" dirty="0">
                        <a:effectLst/>
                      </a:endParaRPr>
                    </a:p>
                    <a:p>
                      <a:pPr marL="38100" marR="38100" algn="ctr">
                        <a:lnSpc>
                          <a:spcPts val="1600"/>
                        </a:lnSpc>
                        <a:spcAft>
                          <a:spcPts val="0"/>
                        </a:spcAft>
                      </a:pPr>
                      <a:r>
                        <a:rPr lang="zh-CN" sz="2400" kern="100" dirty="0">
                          <a:effectLst/>
                        </a:rPr>
                        <a:t>方差的</a:t>
                      </a: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marL="38100" marR="38100" algn="ctr">
                        <a:lnSpc>
                          <a:spcPts val="1600"/>
                        </a:lnSpc>
                        <a:spcAft>
                          <a:spcPts val="0"/>
                        </a:spcAft>
                      </a:pPr>
                      <a:endParaRPr lang="en-US" altLang="zh-CN" sz="2400" kern="100" dirty="0">
                        <a:effectLst/>
                      </a:endParaRPr>
                    </a:p>
                    <a:p>
                      <a:pPr marL="38100" marR="38100" algn="ctr">
                        <a:lnSpc>
                          <a:spcPts val="1600"/>
                        </a:lnSpc>
                        <a:spcAft>
                          <a:spcPts val="0"/>
                        </a:spcAft>
                      </a:pPr>
                      <a:r>
                        <a:rPr lang="zh-CN" sz="2400" kern="100" dirty="0">
                          <a:effectLst/>
                        </a:rPr>
                        <a:t>累积</a:t>
                      </a: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58804798"/>
                  </a:ext>
                </a:extLst>
              </a:tr>
              <a:tr h="511512">
                <a:tc>
                  <a:txBody>
                    <a:bodyPr/>
                    <a:lstStyle/>
                    <a:p>
                      <a:pPr marL="38100" marR="38100" algn="ctr">
                        <a:lnSpc>
                          <a:spcPts val="1600"/>
                        </a:lnSpc>
                        <a:spcAft>
                          <a:spcPts val="0"/>
                        </a:spcAft>
                      </a:pPr>
                      <a:r>
                        <a:rPr lang="en-US" sz="2400" kern="100">
                          <a:effectLst/>
                        </a:rPr>
                        <a:t>2.353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33.608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33.608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2.353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33.608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33.608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85318819"/>
                  </a:ext>
                </a:extLst>
              </a:tr>
              <a:tr h="511512">
                <a:tc>
                  <a:txBody>
                    <a:bodyPr/>
                    <a:lstStyle/>
                    <a:p>
                      <a:pPr marL="38100" marR="38100" algn="ctr">
                        <a:lnSpc>
                          <a:spcPts val="1600"/>
                        </a:lnSpc>
                        <a:spcAft>
                          <a:spcPts val="0"/>
                        </a:spcAft>
                      </a:pPr>
                      <a:r>
                        <a:rPr lang="en-US" sz="2400" kern="100">
                          <a:effectLst/>
                        </a:rPr>
                        <a:t>2.091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29.878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63.486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2.091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29.878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dirty="0">
                          <a:effectLst/>
                        </a:rPr>
                        <a:t>63.486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2919248"/>
                  </a:ext>
                </a:extLst>
              </a:tr>
              <a:tr h="511512">
                <a:tc>
                  <a:txBody>
                    <a:bodyPr/>
                    <a:lstStyle/>
                    <a:p>
                      <a:pPr marL="38100" marR="38100" algn="ctr">
                        <a:lnSpc>
                          <a:spcPts val="1600"/>
                        </a:lnSpc>
                        <a:spcAft>
                          <a:spcPts val="0"/>
                        </a:spcAft>
                      </a:pPr>
                      <a:r>
                        <a:rPr lang="en-US" sz="2400" kern="100">
                          <a:effectLst/>
                        </a:rPr>
                        <a:t>.976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13.943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77.429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409185693"/>
                  </a:ext>
                </a:extLst>
              </a:tr>
              <a:tr h="511512">
                <a:tc>
                  <a:txBody>
                    <a:bodyPr/>
                    <a:lstStyle/>
                    <a:p>
                      <a:pPr marL="38100" marR="38100" algn="ctr">
                        <a:lnSpc>
                          <a:spcPts val="1600"/>
                        </a:lnSpc>
                        <a:spcAft>
                          <a:spcPts val="0"/>
                        </a:spcAft>
                      </a:pPr>
                      <a:r>
                        <a:rPr lang="en-US" sz="2400" kern="100">
                          <a:effectLst/>
                        </a:rPr>
                        <a:t>.783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11.189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88.618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95959047"/>
                  </a:ext>
                </a:extLst>
              </a:tr>
              <a:tr h="511512">
                <a:tc>
                  <a:txBody>
                    <a:bodyPr/>
                    <a:lstStyle/>
                    <a:p>
                      <a:pPr marL="38100" marR="38100" algn="ctr">
                        <a:lnSpc>
                          <a:spcPts val="1600"/>
                        </a:lnSpc>
                        <a:spcAft>
                          <a:spcPts val="0"/>
                        </a:spcAft>
                      </a:pPr>
                      <a:r>
                        <a:rPr lang="en-US" sz="2400" kern="100">
                          <a:effectLst/>
                        </a:rPr>
                        <a:t>.428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6.110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94.727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226955966"/>
                  </a:ext>
                </a:extLst>
              </a:tr>
              <a:tr h="511512">
                <a:tc>
                  <a:txBody>
                    <a:bodyPr/>
                    <a:lstStyle/>
                    <a:p>
                      <a:pPr marL="38100" marR="38100" algn="ctr">
                        <a:lnSpc>
                          <a:spcPts val="1600"/>
                        </a:lnSpc>
                        <a:spcAft>
                          <a:spcPts val="0"/>
                        </a:spcAft>
                      </a:pPr>
                      <a:r>
                        <a:rPr lang="en-US" sz="2400" kern="100">
                          <a:effectLst/>
                        </a:rPr>
                        <a:t>.368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5.251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99.978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419908953"/>
                  </a:ext>
                </a:extLst>
              </a:tr>
              <a:tr h="511512">
                <a:tc>
                  <a:txBody>
                    <a:bodyPr/>
                    <a:lstStyle/>
                    <a:p>
                      <a:pPr marL="38100" marR="38100" algn="ctr">
                        <a:lnSpc>
                          <a:spcPts val="1600"/>
                        </a:lnSpc>
                        <a:spcAft>
                          <a:spcPts val="0"/>
                        </a:spcAft>
                      </a:pPr>
                      <a:r>
                        <a:rPr lang="en-US" sz="2400" kern="100">
                          <a:effectLst/>
                        </a:rPr>
                        <a:t>.002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a:effectLst/>
                        </a:rPr>
                        <a:t>.022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38100" marR="38100" algn="ctr">
                        <a:lnSpc>
                          <a:spcPts val="1600"/>
                        </a:lnSpc>
                        <a:spcAft>
                          <a:spcPts val="0"/>
                        </a:spcAft>
                      </a:pPr>
                      <a:r>
                        <a:rPr lang="en-US" sz="2400" kern="100" dirty="0">
                          <a:effectLst/>
                        </a:rPr>
                        <a:t>100.000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ctr">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tc>
                  <a:txBody>
                    <a:bodyPr/>
                    <a:lstStyle/>
                    <a:p>
                      <a:pPr algn="just">
                        <a:spcAft>
                          <a:spcPts val="0"/>
                        </a:spcAft>
                      </a:pPr>
                      <a:r>
                        <a:rPr lang="zh-CN"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707095392"/>
                  </a:ext>
                </a:extLst>
              </a:tr>
            </a:tbl>
          </a:graphicData>
        </a:graphic>
      </p:graphicFrame>
      <p:sp>
        <p:nvSpPr>
          <p:cNvPr id="4" name="矩形 3">
            <a:extLst>
              <a:ext uri="{FF2B5EF4-FFF2-40B4-BE49-F238E27FC236}">
                <a16:creationId xmlns:a16="http://schemas.microsoft.com/office/drawing/2014/main" id="{8E21791A-884E-45EC-BBC6-550D8A95D84B}"/>
              </a:ext>
            </a:extLst>
          </p:cNvPr>
          <p:cNvSpPr/>
          <p:nvPr/>
        </p:nvSpPr>
        <p:spPr>
          <a:xfrm>
            <a:off x="186013" y="101936"/>
            <a:ext cx="5119633" cy="461665"/>
          </a:xfrm>
          <a:prstGeom prst="rect">
            <a:avLst/>
          </a:prstGeom>
        </p:spPr>
        <p:txBody>
          <a:bodyPr wrap="square">
            <a:spAutoFit/>
          </a:bodyPr>
          <a:lstStyle/>
          <a:p>
            <a:r>
              <a:rPr lang="zh-CN" altLang="en-US" sz="2400" b="1" dirty="0">
                <a:solidFill>
                  <a:schemeClr val="tx2"/>
                </a:solidFill>
                <a:latin typeface="黑体" panose="02010609060101010101" pitchFamily="49" charset="-122"/>
                <a:ea typeface="黑体" panose="02010609060101010101" pitchFamily="49" charset="-122"/>
              </a:rPr>
              <a:t>二</a:t>
            </a:r>
            <a:r>
              <a:rPr lang="en-US" altLang="zh-CN" sz="2400" b="1" dirty="0">
                <a:solidFill>
                  <a:schemeClr val="tx2"/>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数据介绍</a:t>
            </a:r>
            <a:r>
              <a:rPr lang="en-US" altLang="zh-CN" sz="2400" b="1" dirty="0">
                <a:solidFill>
                  <a:schemeClr val="tx2"/>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指标选取</a:t>
            </a:r>
            <a:endParaRPr lang="zh-CN" altLang="en-US" sz="2400" dirty="0"/>
          </a:p>
        </p:txBody>
      </p:sp>
      <p:sp>
        <p:nvSpPr>
          <p:cNvPr id="6" name="椭圆 5">
            <a:extLst>
              <a:ext uri="{FF2B5EF4-FFF2-40B4-BE49-F238E27FC236}">
                <a16:creationId xmlns:a16="http://schemas.microsoft.com/office/drawing/2014/main" id="{7AB94615-5A74-4099-8DBA-AA31365F5785}"/>
              </a:ext>
            </a:extLst>
          </p:cNvPr>
          <p:cNvSpPr/>
          <p:nvPr/>
        </p:nvSpPr>
        <p:spPr>
          <a:xfrm>
            <a:off x="9239693" y="3221665"/>
            <a:ext cx="1424763" cy="467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2291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E0332-0206-4748-AEE9-B2010DA71FCA}"/>
              </a:ext>
            </a:extLst>
          </p:cNvPr>
          <p:cNvSpPr>
            <a:spLocks noGrp="1"/>
          </p:cNvSpPr>
          <p:nvPr>
            <p:ph type="title"/>
          </p:nvPr>
        </p:nvSpPr>
        <p:spPr>
          <a:xfrm>
            <a:off x="4574125" y="250652"/>
            <a:ext cx="10058400" cy="1450757"/>
          </a:xfrm>
        </p:spPr>
        <p:txBody>
          <a:bodyPr>
            <a:normAutofit/>
          </a:bodyPr>
          <a:lstStyle/>
          <a:p>
            <a:r>
              <a:rPr lang="zh-CN" altLang="en-US" sz="3600" b="1" dirty="0">
                <a:solidFill>
                  <a:schemeClr val="accent2"/>
                </a:solidFill>
              </a:rPr>
              <a:t>相关性检验</a:t>
            </a:r>
          </a:p>
        </p:txBody>
      </p:sp>
      <p:sp>
        <p:nvSpPr>
          <p:cNvPr id="4" name="矩形 3">
            <a:extLst>
              <a:ext uri="{FF2B5EF4-FFF2-40B4-BE49-F238E27FC236}">
                <a16:creationId xmlns:a16="http://schemas.microsoft.com/office/drawing/2014/main" id="{8E21791A-884E-45EC-BBC6-550D8A95D84B}"/>
              </a:ext>
            </a:extLst>
          </p:cNvPr>
          <p:cNvSpPr/>
          <p:nvPr/>
        </p:nvSpPr>
        <p:spPr>
          <a:xfrm>
            <a:off x="186013" y="101936"/>
            <a:ext cx="5119633" cy="461665"/>
          </a:xfrm>
          <a:prstGeom prst="rect">
            <a:avLst/>
          </a:prstGeom>
        </p:spPr>
        <p:txBody>
          <a:bodyPr wrap="square">
            <a:spAutoFit/>
          </a:bodyPr>
          <a:lstStyle/>
          <a:p>
            <a:r>
              <a:rPr lang="zh-CN" altLang="en-US" sz="2400" b="1" dirty="0">
                <a:solidFill>
                  <a:schemeClr val="tx2"/>
                </a:solidFill>
                <a:latin typeface="黑体" panose="02010609060101010101" pitchFamily="49" charset="-122"/>
                <a:ea typeface="黑体" panose="02010609060101010101" pitchFamily="49" charset="-122"/>
              </a:rPr>
              <a:t>二</a:t>
            </a:r>
            <a:r>
              <a:rPr lang="en-US" altLang="zh-CN" sz="2400" b="1" dirty="0">
                <a:solidFill>
                  <a:schemeClr val="tx2"/>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数据介绍</a:t>
            </a:r>
            <a:r>
              <a:rPr lang="en-US" altLang="zh-CN" sz="2400" b="1" dirty="0">
                <a:solidFill>
                  <a:schemeClr val="tx2"/>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指标选取</a:t>
            </a:r>
            <a:endParaRPr lang="zh-CN" altLang="en-US" sz="2400" dirty="0"/>
          </a:p>
        </p:txBody>
      </p:sp>
      <p:sp>
        <p:nvSpPr>
          <p:cNvPr id="6" name="椭圆 5">
            <a:extLst>
              <a:ext uri="{FF2B5EF4-FFF2-40B4-BE49-F238E27FC236}">
                <a16:creationId xmlns:a16="http://schemas.microsoft.com/office/drawing/2014/main" id="{7AB94615-5A74-4099-8DBA-AA31365F5785}"/>
              </a:ext>
            </a:extLst>
          </p:cNvPr>
          <p:cNvSpPr/>
          <p:nvPr/>
        </p:nvSpPr>
        <p:spPr>
          <a:xfrm>
            <a:off x="12865395" y="3115339"/>
            <a:ext cx="1424763" cy="467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内容占位符 6">
            <a:extLst>
              <a:ext uri="{FF2B5EF4-FFF2-40B4-BE49-F238E27FC236}">
                <a16:creationId xmlns:a16="http://schemas.microsoft.com/office/drawing/2014/main" id="{A0476B54-2BDC-4A04-9BD8-23116F4E5158}"/>
              </a:ext>
            </a:extLst>
          </p:cNvPr>
          <p:cNvSpPr>
            <a:spLocks noGrp="1"/>
          </p:cNvSpPr>
          <p:nvPr>
            <p:ph idx="1"/>
          </p:nvPr>
        </p:nvSpPr>
        <p:spPr>
          <a:xfrm>
            <a:off x="4318944" y="2328530"/>
            <a:ext cx="10058400" cy="4023360"/>
          </a:xfrm>
        </p:spPr>
        <p:txBody>
          <a:bodyPr>
            <a:normAutofit/>
          </a:bodyPr>
          <a:lstStyle/>
          <a:p>
            <a:pPr>
              <a:buFont typeface="Wingdings" panose="05000000000000000000" pitchFamily="2" charset="2"/>
              <a:buChar char="l"/>
            </a:pPr>
            <a:r>
              <a:rPr lang="zh-CN" altLang="zh-CN" sz="2800" dirty="0">
                <a:solidFill>
                  <a:schemeClr val="tx2"/>
                </a:solidFill>
              </a:rPr>
              <a:t>变量</a:t>
            </a:r>
            <a:r>
              <a:rPr lang="zh-CN" altLang="en-US" sz="2800" dirty="0">
                <a:solidFill>
                  <a:schemeClr val="tx2"/>
                </a:solidFill>
              </a:rPr>
              <a:t>间</a:t>
            </a:r>
            <a:r>
              <a:rPr lang="zh-CN" altLang="zh-CN" sz="2800" dirty="0">
                <a:solidFill>
                  <a:schemeClr val="tx2"/>
                </a:solidFill>
              </a:rPr>
              <a:t>相关性</a:t>
            </a:r>
            <a:r>
              <a:rPr lang="en-US" altLang="zh-CN" sz="2800" dirty="0">
                <a:solidFill>
                  <a:schemeClr val="tx2"/>
                </a:solidFill>
              </a:rPr>
              <a:t>&lt;0.3</a:t>
            </a:r>
          </a:p>
          <a:p>
            <a:pPr>
              <a:buFont typeface="Wingdings" panose="05000000000000000000" pitchFamily="2" charset="2"/>
              <a:buChar char="l"/>
            </a:pPr>
            <a:r>
              <a:rPr lang="en-US" altLang="zh-CN" sz="2800" dirty="0">
                <a:solidFill>
                  <a:schemeClr val="tx2"/>
                </a:solidFill>
                <a:sym typeface="Symbol" panose="05050102010706020507" pitchFamily="18" charset="2"/>
              </a:rPr>
              <a:t></a:t>
            </a:r>
            <a:r>
              <a:rPr lang="en-US" altLang="zh-CN" sz="2800" dirty="0">
                <a:solidFill>
                  <a:schemeClr val="tx2"/>
                </a:solidFill>
              </a:rPr>
              <a:t>(</a:t>
            </a:r>
            <a:r>
              <a:rPr lang="zh-CN" altLang="zh-CN" sz="2800" dirty="0">
                <a:solidFill>
                  <a:schemeClr val="tx2"/>
                </a:solidFill>
              </a:rPr>
              <a:t>爱慕值</a:t>
            </a:r>
            <a:r>
              <a:rPr lang="en-US" altLang="zh-CN" sz="2800" dirty="0">
                <a:solidFill>
                  <a:schemeClr val="tx2"/>
                </a:solidFill>
              </a:rPr>
              <a:t>,</a:t>
            </a:r>
            <a:r>
              <a:rPr lang="zh-CN" altLang="zh-CN" sz="2800" dirty="0">
                <a:solidFill>
                  <a:schemeClr val="tx2"/>
                </a:solidFill>
              </a:rPr>
              <a:t>收到花数</a:t>
            </a:r>
            <a:r>
              <a:rPr lang="en-US" altLang="zh-CN" sz="2800" dirty="0">
                <a:solidFill>
                  <a:schemeClr val="tx2"/>
                </a:solidFill>
              </a:rPr>
              <a:t>)= 0.998</a:t>
            </a:r>
          </a:p>
          <a:p>
            <a:pPr>
              <a:buFont typeface="Wingdings" panose="05000000000000000000" pitchFamily="2" charset="2"/>
              <a:buChar char="l"/>
            </a:pPr>
            <a:r>
              <a:rPr lang="zh-CN" altLang="en-US" sz="2800" dirty="0">
                <a:solidFill>
                  <a:schemeClr val="tx2"/>
                </a:solidFill>
              </a:rPr>
              <a:t>剔除变量：收到花数</a:t>
            </a:r>
          </a:p>
        </p:txBody>
      </p:sp>
    </p:spTree>
    <p:extLst>
      <p:ext uri="{BB962C8B-B14F-4D97-AF65-F5344CB8AC3E}">
        <p14:creationId xmlns:p14="http://schemas.microsoft.com/office/powerpoint/2010/main" val="366505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p:nvPr>
        </p:nvSpPr>
        <p:spPr>
          <a:xfrm>
            <a:off x="-95693" y="-1671535"/>
            <a:ext cx="4476307" cy="2286000"/>
          </a:xfrm>
        </p:spPr>
        <p:txBody>
          <a:bodyPr>
            <a:normAutofit/>
          </a:bodyPr>
          <a:lstStyle/>
          <a:p>
            <a:r>
              <a:rPr lang="zh-CN" altLang="en-US" sz="2400" b="1" dirty="0">
                <a:latin typeface="黑体" panose="02010609060101010101" pitchFamily="49" charset="-122"/>
                <a:ea typeface="黑体" panose="02010609060101010101" pitchFamily="49" charset="-122"/>
              </a:rPr>
              <a:t>三</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聚类分析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系统聚类</a:t>
            </a:r>
          </a:p>
        </p:txBody>
      </p:sp>
      <p:sp>
        <p:nvSpPr>
          <p:cNvPr id="3" name="内容占位符 2">
            <a:extLst>
              <a:ext uri="{FF2B5EF4-FFF2-40B4-BE49-F238E27FC236}">
                <a16:creationId xmlns:a16="http://schemas.microsoft.com/office/drawing/2014/main" id="{BEDD1FCE-A20E-4C3D-8434-11D560C5911E}"/>
              </a:ext>
            </a:extLst>
          </p:cNvPr>
          <p:cNvSpPr>
            <a:spLocks noGrp="1"/>
          </p:cNvSpPr>
          <p:nvPr>
            <p:ph idx="1"/>
          </p:nvPr>
        </p:nvSpPr>
        <p:spPr>
          <a:xfrm>
            <a:off x="5917018" y="3742563"/>
            <a:ext cx="6492240" cy="1576808"/>
          </a:xfrm>
        </p:spPr>
        <p:txBody>
          <a:bodyPr/>
          <a:lstStyle/>
          <a:p>
            <a:r>
              <a:rPr lang="zh-CN" altLang="zh-CN" dirty="0">
                <a:solidFill>
                  <a:schemeClr val="tx2"/>
                </a:solidFill>
              </a:rPr>
              <a:t>聚合系数随分类数的变化图</a:t>
            </a:r>
          </a:p>
          <a:p>
            <a:endParaRPr lang="zh-CN" altLang="en-US" dirty="0"/>
          </a:p>
        </p:txBody>
      </p:sp>
      <p:sp>
        <p:nvSpPr>
          <p:cNvPr id="4" name="文本占位符 3">
            <a:extLst>
              <a:ext uri="{FF2B5EF4-FFF2-40B4-BE49-F238E27FC236}">
                <a16:creationId xmlns:a16="http://schemas.microsoft.com/office/drawing/2014/main" id="{3E067071-79AD-4590-9112-A7E691DFD26A}"/>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en-US" altLang="zh-CN" sz="2800" b="1" dirty="0"/>
              <a:t>Z</a:t>
            </a:r>
            <a:r>
              <a:rPr lang="zh-CN" altLang="zh-CN" sz="2800" b="1" dirty="0"/>
              <a:t>得分标准化</a:t>
            </a:r>
            <a:endParaRPr lang="en-US" altLang="zh-CN" sz="2800" b="1" dirty="0"/>
          </a:p>
          <a:p>
            <a:pPr marL="457200" indent="-457200">
              <a:buFont typeface="Arial" panose="020B0604020202020204" pitchFamily="34" charset="0"/>
              <a:buChar char="•"/>
            </a:pPr>
            <a:r>
              <a:rPr lang="zh-CN" altLang="zh-CN" sz="2800" b="1" dirty="0"/>
              <a:t>平方欧式距离</a:t>
            </a:r>
            <a:endParaRPr lang="en-US" altLang="zh-CN" sz="2800" b="1" dirty="0"/>
          </a:p>
          <a:p>
            <a:pPr marL="457200" indent="-457200">
              <a:buFont typeface="Arial" panose="020B0604020202020204" pitchFamily="34" charset="0"/>
              <a:buChar char="•"/>
            </a:pPr>
            <a:r>
              <a:rPr lang="zh-CN" altLang="zh-CN" sz="2800" b="1" dirty="0"/>
              <a:t>组间链接法</a:t>
            </a:r>
            <a:endParaRPr lang="zh-CN" altLang="en-US" sz="2800" b="1" dirty="0"/>
          </a:p>
        </p:txBody>
      </p:sp>
      <p:graphicFrame>
        <p:nvGraphicFramePr>
          <p:cNvPr id="5" name="图表 4">
            <a:extLst>
              <a:ext uri="{FF2B5EF4-FFF2-40B4-BE49-F238E27FC236}">
                <a16:creationId xmlns:a16="http://schemas.microsoft.com/office/drawing/2014/main" id="{A20DAD25-180A-458E-94A1-47F2751E8D0C}"/>
              </a:ext>
            </a:extLst>
          </p:cNvPr>
          <p:cNvGraphicFramePr/>
          <p:nvPr>
            <p:extLst>
              <p:ext uri="{D42A27DB-BD31-4B8C-83A1-F6EECF244321}">
                <p14:modId xmlns:p14="http://schemas.microsoft.com/office/powerpoint/2010/main" val="716938335"/>
              </p:ext>
            </p:extLst>
          </p:nvPr>
        </p:nvGraphicFramePr>
        <p:xfrm>
          <a:off x="4459474" y="380549"/>
          <a:ext cx="6703828" cy="3457708"/>
        </p:xfrm>
        <a:graphic>
          <a:graphicData uri="http://schemas.openxmlformats.org/drawingml/2006/chart">
            <c:chart xmlns:c="http://schemas.openxmlformats.org/drawingml/2006/chart" xmlns:r="http://schemas.openxmlformats.org/officeDocument/2006/relationships" r:id="rId2"/>
          </a:graphicData>
        </a:graphic>
      </p:graphicFrame>
      <p:sp>
        <p:nvSpPr>
          <p:cNvPr id="6" name="椭圆 5">
            <a:extLst>
              <a:ext uri="{FF2B5EF4-FFF2-40B4-BE49-F238E27FC236}">
                <a16:creationId xmlns:a16="http://schemas.microsoft.com/office/drawing/2014/main" id="{8BC553C5-68F2-4B3A-8AC0-3C90C29CED93}"/>
              </a:ext>
            </a:extLst>
          </p:cNvPr>
          <p:cNvSpPr/>
          <p:nvPr/>
        </p:nvSpPr>
        <p:spPr>
          <a:xfrm>
            <a:off x="5156791" y="2849526"/>
            <a:ext cx="637953" cy="499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517BE66-F06C-4C7E-A043-AC4843A225DB}"/>
              </a:ext>
            </a:extLst>
          </p:cNvPr>
          <p:cNvSpPr txBox="1"/>
          <p:nvPr/>
        </p:nvSpPr>
        <p:spPr>
          <a:xfrm>
            <a:off x="4805916" y="4540102"/>
            <a:ext cx="7386084" cy="2215991"/>
          </a:xfrm>
          <a:prstGeom prst="rect">
            <a:avLst/>
          </a:prstGeom>
          <a:noFill/>
        </p:spPr>
        <p:txBody>
          <a:bodyPr wrap="square" rtlCol="0">
            <a:spAutoFit/>
          </a:bodyPr>
          <a:lstStyle/>
          <a:p>
            <a:pPr marL="342900" indent="-342900">
              <a:buFont typeface="Arial" panose="020B0604020202020204" pitchFamily="34" charset="0"/>
              <a:buChar char="•"/>
            </a:pPr>
            <a:r>
              <a:rPr lang="zh-CN" altLang="zh-CN" sz="2400" dirty="0">
                <a:solidFill>
                  <a:schemeClr val="tx2"/>
                </a:solidFill>
              </a:rPr>
              <a:t>分类数</a:t>
            </a:r>
            <a:r>
              <a:rPr lang="zh-CN" altLang="en-US" sz="2400" dirty="0">
                <a:solidFill>
                  <a:schemeClr val="tx2"/>
                </a:solidFill>
              </a:rPr>
              <a:t>≤</a:t>
            </a:r>
            <a:r>
              <a:rPr lang="en-US" altLang="zh-CN" sz="2400" dirty="0">
                <a:solidFill>
                  <a:schemeClr val="tx2"/>
                </a:solidFill>
              </a:rPr>
              <a:t>3</a:t>
            </a:r>
            <a:r>
              <a:rPr lang="zh-CN" altLang="zh-CN" sz="2400" dirty="0">
                <a:solidFill>
                  <a:schemeClr val="tx2"/>
                </a:solidFill>
              </a:rPr>
              <a:t>时</a:t>
            </a:r>
            <a:r>
              <a:rPr lang="zh-CN" altLang="en-US" sz="2400" dirty="0">
                <a:solidFill>
                  <a:schemeClr val="tx2"/>
                </a:solidFill>
              </a:rPr>
              <a:t>：</a:t>
            </a:r>
            <a:r>
              <a:rPr lang="zh-CN" altLang="zh-CN" sz="2400" dirty="0">
                <a:solidFill>
                  <a:schemeClr val="tx2"/>
                </a:solidFill>
              </a:rPr>
              <a:t>聚合系数随分类数的增加下降迅速</a:t>
            </a:r>
            <a:endParaRPr lang="en-US" altLang="zh-CN" sz="2400" dirty="0">
              <a:solidFill>
                <a:schemeClr val="tx2"/>
              </a:solidFill>
            </a:endParaRPr>
          </a:p>
          <a:p>
            <a:pPr marL="342900" indent="-342900">
              <a:buFont typeface="Arial" panose="020B0604020202020204" pitchFamily="34" charset="0"/>
              <a:buChar char="•"/>
            </a:pPr>
            <a:r>
              <a:rPr lang="zh-CN" altLang="zh-CN" sz="2400" dirty="0">
                <a:solidFill>
                  <a:schemeClr val="tx2"/>
                </a:solidFill>
              </a:rPr>
              <a:t>分类数</a:t>
            </a:r>
            <a:r>
              <a:rPr lang="zh-CN" altLang="en-US" sz="2400" dirty="0">
                <a:solidFill>
                  <a:schemeClr val="tx2"/>
                </a:solidFill>
              </a:rPr>
              <a:t>≥</a:t>
            </a:r>
            <a:r>
              <a:rPr lang="en-US" altLang="zh-CN" sz="2400" dirty="0">
                <a:solidFill>
                  <a:schemeClr val="tx2"/>
                </a:solidFill>
              </a:rPr>
              <a:t>4</a:t>
            </a:r>
            <a:r>
              <a:rPr lang="zh-CN" altLang="en-US" sz="2400" dirty="0">
                <a:solidFill>
                  <a:schemeClr val="tx2"/>
                </a:solidFill>
              </a:rPr>
              <a:t>：</a:t>
            </a:r>
            <a:r>
              <a:rPr lang="zh-CN" altLang="zh-CN" sz="2400" dirty="0">
                <a:solidFill>
                  <a:schemeClr val="tx2"/>
                </a:solidFill>
              </a:rPr>
              <a:t>聚合系数平缓地趋于零</a:t>
            </a:r>
            <a:endParaRPr lang="en-US" altLang="zh-CN" sz="2400" dirty="0">
              <a:solidFill>
                <a:schemeClr val="tx2"/>
              </a:solidFill>
            </a:endParaRPr>
          </a:p>
          <a:p>
            <a:pPr marL="342900" indent="-342900">
              <a:buFont typeface="Arial" panose="020B0604020202020204" pitchFamily="34" charset="0"/>
              <a:buChar char="•"/>
            </a:pPr>
            <a:endParaRPr lang="en-US" altLang="zh-CN" sz="2400" dirty="0">
              <a:solidFill>
                <a:schemeClr val="tx2"/>
              </a:solidFill>
            </a:endParaRPr>
          </a:p>
          <a:p>
            <a:pPr marL="342900" indent="-342900">
              <a:buFont typeface="Arial" panose="020B0604020202020204" pitchFamily="34" charset="0"/>
              <a:buChar char="•"/>
            </a:pPr>
            <a:r>
              <a:rPr lang="en-US" altLang="zh-CN" sz="2400" dirty="0">
                <a:solidFill>
                  <a:schemeClr val="tx2"/>
                </a:solidFill>
              </a:rPr>
              <a:t>3</a:t>
            </a:r>
            <a:r>
              <a:rPr lang="zh-CN" altLang="zh-CN" sz="2400" dirty="0">
                <a:solidFill>
                  <a:schemeClr val="tx2"/>
                </a:solidFill>
              </a:rPr>
              <a:t>类的聚合系数</a:t>
            </a:r>
            <a:r>
              <a:rPr lang="zh-CN" altLang="en-US" sz="2400" dirty="0">
                <a:solidFill>
                  <a:schemeClr val="tx2"/>
                </a:solidFill>
              </a:rPr>
              <a:t>：</a:t>
            </a:r>
            <a:r>
              <a:rPr lang="en-US" altLang="zh-CN" sz="2400" dirty="0">
                <a:solidFill>
                  <a:schemeClr val="tx2"/>
                </a:solidFill>
              </a:rPr>
              <a:t>0.10</a:t>
            </a:r>
          </a:p>
          <a:p>
            <a:pPr marL="342900" indent="-342900">
              <a:buFont typeface="Arial" panose="020B0604020202020204" pitchFamily="34" charset="0"/>
              <a:buChar char="•"/>
            </a:pPr>
            <a:r>
              <a:rPr lang="en-US" altLang="zh-CN" sz="2400" dirty="0">
                <a:solidFill>
                  <a:schemeClr val="tx2"/>
                </a:solidFill>
              </a:rPr>
              <a:t>4</a:t>
            </a:r>
            <a:r>
              <a:rPr lang="zh-CN" altLang="zh-CN" sz="2400" dirty="0">
                <a:solidFill>
                  <a:schemeClr val="tx2"/>
                </a:solidFill>
              </a:rPr>
              <a:t>类的聚合系数</a:t>
            </a:r>
            <a:r>
              <a:rPr lang="zh-CN" altLang="en-US" sz="2400" dirty="0">
                <a:solidFill>
                  <a:schemeClr val="tx2"/>
                </a:solidFill>
              </a:rPr>
              <a:t>：</a:t>
            </a:r>
            <a:r>
              <a:rPr lang="en-US" altLang="zh-CN" sz="2400" dirty="0">
                <a:solidFill>
                  <a:schemeClr val="tx2"/>
                </a:solidFill>
              </a:rPr>
              <a:t>0.08</a:t>
            </a:r>
          </a:p>
          <a:p>
            <a:endParaRPr lang="zh-CN" altLang="en-US" dirty="0"/>
          </a:p>
        </p:txBody>
      </p:sp>
    </p:spTree>
    <p:extLst>
      <p:ext uri="{BB962C8B-B14F-4D97-AF65-F5344CB8AC3E}">
        <p14:creationId xmlns:p14="http://schemas.microsoft.com/office/powerpoint/2010/main" val="77935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E8DE07-2E98-4560-989F-022D8FA95FB6}"/>
              </a:ext>
            </a:extLst>
          </p:cNvPr>
          <p:cNvSpPr>
            <a:spLocks noGrp="1"/>
          </p:cNvSpPr>
          <p:nvPr>
            <p:ph type="title"/>
          </p:nvPr>
        </p:nvSpPr>
        <p:spPr>
          <a:xfrm>
            <a:off x="-95693" y="-1671535"/>
            <a:ext cx="4476307" cy="2286000"/>
          </a:xfrm>
        </p:spPr>
        <p:txBody>
          <a:bodyPr>
            <a:normAutofit/>
          </a:bodyPr>
          <a:lstStyle/>
          <a:p>
            <a:r>
              <a:rPr lang="zh-CN" altLang="en-US" sz="2400" b="1" dirty="0">
                <a:latin typeface="黑体" panose="02010609060101010101" pitchFamily="49" charset="-122"/>
                <a:ea typeface="黑体" panose="02010609060101010101" pitchFamily="49" charset="-122"/>
              </a:rPr>
              <a:t>三</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聚类分析</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系统聚类</a:t>
            </a:r>
          </a:p>
        </p:txBody>
      </p:sp>
      <p:sp>
        <p:nvSpPr>
          <p:cNvPr id="4" name="文本占位符 3">
            <a:extLst>
              <a:ext uri="{FF2B5EF4-FFF2-40B4-BE49-F238E27FC236}">
                <a16:creationId xmlns:a16="http://schemas.microsoft.com/office/drawing/2014/main" id="{3E067071-79AD-4590-9112-A7E691DFD26A}"/>
              </a:ext>
            </a:extLst>
          </p:cNvPr>
          <p:cNvSpPr>
            <a:spLocks noGrp="1"/>
          </p:cNvSpPr>
          <p:nvPr>
            <p:ph type="body" sz="half" idx="2"/>
          </p:nvPr>
        </p:nvSpPr>
        <p:spPr/>
        <p:txBody>
          <a:bodyPr>
            <a:normAutofit/>
          </a:bodyPr>
          <a:lstStyle/>
          <a:p>
            <a:pPr marL="457200" indent="-457200">
              <a:buFont typeface="Arial" panose="020B0604020202020204" pitchFamily="34" charset="0"/>
              <a:buChar char="•"/>
            </a:pPr>
            <a:r>
              <a:rPr lang="zh-CN" altLang="en-US" sz="2800" b="1" dirty="0"/>
              <a:t>分</a:t>
            </a:r>
            <a:r>
              <a:rPr lang="en-US" altLang="zh-CN" sz="2800" b="1" dirty="0"/>
              <a:t>3</a:t>
            </a:r>
            <a:r>
              <a:rPr lang="zh-CN" altLang="en-US" sz="2800" b="1" dirty="0"/>
              <a:t>类？</a:t>
            </a:r>
            <a:endParaRPr lang="en-US" altLang="zh-CN" sz="2800" b="1" dirty="0"/>
          </a:p>
          <a:p>
            <a:pPr marL="457200" indent="-457200">
              <a:buFont typeface="Arial" panose="020B0604020202020204" pitchFamily="34" charset="0"/>
              <a:buChar char="•"/>
            </a:pPr>
            <a:r>
              <a:rPr lang="zh-CN" altLang="en-US" sz="2800" b="1" dirty="0"/>
              <a:t>分</a:t>
            </a:r>
            <a:r>
              <a:rPr lang="en-US" altLang="zh-CN" sz="2800" b="1" dirty="0"/>
              <a:t>4</a:t>
            </a:r>
            <a:r>
              <a:rPr lang="zh-CN" altLang="en-US" sz="2800" b="1" dirty="0"/>
              <a:t>类？</a:t>
            </a:r>
            <a:endParaRPr lang="en-US" altLang="zh-CN" sz="2800" b="1" dirty="0"/>
          </a:p>
        </p:txBody>
      </p:sp>
      <p:graphicFrame>
        <p:nvGraphicFramePr>
          <p:cNvPr id="8" name="表格 7">
            <a:extLst>
              <a:ext uri="{FF2B5EF4-FFF2-40B4-BE49-F238E27FC236}">
                <a16:creationId xmlns:a16="http://schemas.microsoft.com/office/drawing/2014/main" id="{A857D532-D581-42FF-9C7A-80962CA122D6}"/>
              </a:ext>
            </a:extLst>
          </p:cNvPr>
          <p:cNvGraphicFramePr>
            <a:graphicFrameLocks noGrp="1"/>
          </p:cNvGraphicFramePr>
          <p:nvPr>
            <p:extLst>
              <p:ext uri="{D42A27DB-BD31-4B8C-83A1-F6EECF244321}">
                <p14:modId xmlns:p14="http://schemas.microsoft.com/office/powerpoint/2010/main" val="3385115821"/>
              </p:ext>
            </p:extLst>
          </p:nvPr>
        </p:nvGraphicFramePr>
        <p:xfrm>
          <a:off x="4581338" y="246542"/>
          <a:ext cx="7348392" cy="1954396"/>
        </p:xfrm>
        <a:graphic>
          <a:graphicData uri="http://schemas.openxmlformats.org/drawingml/2006/table">
            <a:tbl>
              <a:tblPr firstRow="1" firstCol="1" bandRow="1">
                <a:tableStyleId>{5C22544A-7EE6-4342-B048-85BDC9FD1C3A}</a:tableStyleId>
              </a:tblPr>
              <a:tblGrid>
                <a:gridCol w="1670606">
                  <a:extLst>
                    <a:ext uri="{9D8B030D-6E8A-4147-A177-3AD203B41FA5}">
                      <a16:colId xmlns:a16="http://schemas.microsoft.com/office/drawing/2014/main" val="3255507988"/>
                    </a:ext>
                  </a:extLst>
                </a:gridCol>
                <a:gridCol w="5677786">
                  <a:extLst>
                    <a:ext uri="{9D8B030D-6E8A-4147-A177-3AD203B41FA5}">
                      <a16:colId xmlns:a16="http://schemas.microsoft.com/office/drawing/2014/main" val="2859545170"/>
                    </a:ext>
                  </a:extLst>
                </a:gridCol>
              </a:tblGrid>
              <a:tr h="390879">
                <a:tc>
                  <a:txBody>
                    <a:bodyPr/>
                    <a:lstStyle/>
                    <a:p>
                      <a:pPr algn="ctr">
                        <a:spcAft>
                          <a:spcPts val="0"/>
                        </a:spcAft>
                      </a:pPr>
                      <a:r>
                        <a:rPr lang="zh-CN" sz="1800" kern="100" dirty="0">
                          <a:effectLst/>
                        </a:rPr>
                        <a:t>组别</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a:effectLst/>
                        </a:rPr>
                        <a:t>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7177904"/>
                  </a:ext>
                </a:extLst>
              </a:tr>
              <a:tr h="390879">
                <a:tc>
                  <a:txBody>
                    <a:bodyPr/>
                    <a:lstStyle/>
                    <a:p>
                      <a:pPr algn="ctr">
                        <a:spcAft>
                          <a:spcPts val="0"/>
                        </a:spcAft>
                      </a:pPr>
                      <a:r>
                        <a:rPr lang="zh-CN" sz="1800" kern="100" dirty="0">
                          <a:effectLst/>
                        </a:rPr>
                        <a:t>第一组</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叶璇、蔡康永、金莎（共</a:t>
                      </a:r>
                      <a:r>
                        <a:rPr lang="en-US" sz="1800" kern="100" dirty="0">
                          <a:effectLst/>
                        </a:rPr>
                        <a:t>3</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8675480"/>
                  </a:ext>
                </a:extLst>
              </a:tr>
              <a:tr h="781759">
                <a:tc>
                  <a:txBody>
                    <a:bodyPr/>
                    <a:lstStyle/>
                    <a:p>
                      <a:pPr algn="ctr">
                        <a:spcAft>
                          <a:spcPts val="0"/>
                        </a:spcAft>
                      </a:pPr>
                      <a:r>
                        <a:rPr lang="zh-CN" sz="1800" kern="100">
                          <a:effectLst/>
                        </a:rPr>
                        <a:t>第二组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TFBOYS-</a:t>
                      </a:r>
                      <a:r>
                        <a:rPr lang="zh-CN" sz="1800" kern="100" dirty="0">
                          <a:effectLst/>
                        </a:rPr>
                        <a:t>易烊千玺、鹿晗（</a:t>
                      </a:r>
                      <a:r>
                        <a:rPr lang="en-US" sz="1800" kern="100" dirty="0">
                          <a:effectLst/>
                        </a:rPr>
                        <a:t>M</a:t>
                      </a:r>
                      <a:r>
                        <a:rPr lang="zh-CN" sz="1800" kern="100" dirty="0">
                          <a:effectLst/>
                        </a:rPr>
                        <a:t>鹿</a:t>
                      </a:r>
                      <a:r>
                        <a:rPr lang="en-US" sz="1800" kern="100" dirty="0">
                          <a:effectLst/>
                        </a:rPr>
                        <a:t>M</a:t>
                      </a:r>
                      <a:r>
                        <a:rPr lang="zh-CN" sz="1800" kern="100" dirty="0">
                          <a:effectLst/>
                        </a:rPr>
                        <a:t>）、</a:t>
                      </a:r>
                      <a:r>
                        <a:rPr lang="en-US" sz="1800" kern="100" dirty="0">
                          <a:effectLst/>
                        </a:rPr>
                        <a:t>TFBOYS-</a:t>
                      </a:r>
                      <a:r>
                        <a:rPr lang="zh-CN" sz="1800" kern="100" dirty="0">
                          <a:effectLst/>
                        </a:rPr>
                        <a:t>王俊凯（共</a:t>
                      </a:r>
                      <a:r>
                        <a:rPr lang="en-US" sz="1800" kern="100" dirty="0">
                          <a:effectLst/>
                        </a:rPr>
                        <a:t>3</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3961403"/>
                  </a:ext>
                </a:extLst>
              </a:tr>
              <a:tr h="390879">
                <a:tc>
                  <a:txBody>
                    <a:bodyPr/>
                    <a:lstStyle/>
                    <a:p>
                      <a:pPr algn="ctr">
                        <a:spcAft>
                          <a:spcPts val="0"/>
                        </a:spcAft>
                      </a:pPr>
                      <a:r>
                        <a:rPr lang="zh-CN" sz="1800" kern="100" dirty="0">
                          <a:effectLst/>
                        </a:rPr>
                        <a:t>第三组</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其他（共</a:t>
                      </a:r>
                      <a:r>
                        <a:rPr lang="en-US" sz="1800" kern="100" dirty="0">
                          <a:effectLst/>
                        </a:rPr>
                        <a:t>48</a:t>
                      </a:r>
                      <a:r>
                        <a:rPr lang="en-US" altLang="zh-CN" sz="1800" kern="100" dirty="0">
                          <a:effectLst/>
                        </a:rPr>
                        <a:t>4</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79286171"/>
                  </a:ext>
                </a:extLst>
              </a:tr>
            </a:tbl>
          </a:graphicData>
        </a:graphic>
      </p:graphicFrame>
      <p:sp>
        <p:nvSpPr>
          <p:cNvPr id="9" name="矩形 8">
            <a:extLst>
              <a:ext uri="{FF2B5EF4-FFF2-40B4-BE49-F238E27FC236}">
                <a16:creationId xmlns:a16="http://schemas.microsoft.com/office/drawing/2014/main" id="{5895EFFD-C800-4407-BB18-5A4FB69C460F}"/>
              </a:ext>
            </a:extLst>
          </p:cNvPr>
          <p:cNvSpPr/>
          <p:nvPr/>
        </p:nvSpPr>
        <p:spPr>
          <a:xfrm>
            <a:off x="7725821" y="2353304"/>
            <a:ext cx="927883" cy="584775"/>
          </a:xfrm>
          <a:prstGeom prst="rect">
            <a:avLst/>
          </a:prstGeom>
          <a:noFill/>
        </p:spPr>
        <p:txBody>
          <a:bodyPr wrap="square" lIns="91440" tIns="45720" rIns="91440" bIns="45720">
            <a:spAutoFit/>
          </a:bodyPr>
          <a:lstStyle/>
          <a:p>
            <a:pPr algn="ctr"/>
            <a:r>
              <a:rPr lang="en-US" altLang="zh-CN"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VS</a:t>
            </a:r>
            <a:endParaRPr lang="zh-CN" alt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10" name="表格 9">
            <a:extLst>
              <a:ext uri="{FF2B5EF4-FFF2-40B4-BE49-F238E27FC236}">
                <a16:creationId xmlns:a16="http://schemas.microsoft.com/office/drawing/2014/main" id="{559CA491-CED7-41E2-97EA-44CAC73F2082}"/>
              </a:ext>
            </a:extLst>
          </p:cNvPr>
          <p:cNvGraphicFramePr>
            <a:graphicFrameLocks noGrp="1"/>
          </p:cNvGraphicFramePr>
          <p:nvPr>
            <p:extLst>
              <p:ext uri="{D42A27DB-BD31-4B8C-83A1-F6EECF244321}">
                <p14:modId xmlns:p14="http://schemas.microsoft.com/office/powerpoint/2010/main" val="2961508894"/>
              </p:ext>
            </p:extLst>
          </p:nvPr>
        </p:nvGraphicFramePr>
        <p:xfrm>
          <a:off x="4537513" y="2926080"/>
          <a:ext cx="7392217" cy="3269513"/>
        </p:xfrm>
        <a:graphic>
          <a:graphicData uri="http://schemas.openxmlformats.org/drawingml/2006/table">
            <a:tbl>
              <a:tblPr firstRow="1" firstCol="1" bandRow="1">
                <a:tableStyleId>{5C22544A-7EE6-4342-B048-85BDC9FD1C3A}</a:tableStyleId>
              </a:tblPr>
              <a:tblGrid>
                <a:gridCol w="1581679">
                  <a:extLst>
                    <a:ext uri="{9D8B030D-6E8A-4147-A177-3AD203B41FA5}">
                      <a16:colId xmlns:a16="http://schemas.microsoft.com/office/drawing/2014/main" val="4054100273"/>
                    </a:ext>
                  </a:extLst>
                </a:gridCol>
                <a:gridCol w="5810538">
                  <a:extLst>
                    <a:ext uri="{9D8B030D-6E8A-4147-A177-3AD203B41FA5}">
                      <a16:colId xmlns:a16="http://schemas.microsoft.com/office/drawing/2014/main" val="1578408027"/>
                    </a:ext>
                  </a:extLst>
                </a:gridCol>
              </a:tblGrid>
              <a:tr h="326951">
                <a:tc>
                  <a:txBody>
                    <a:bodyPr/>
                    <a:lstStyle/>
                    <a:p>
                      <a:pPr algn="ctr">
                        <a:spcAft>
                          <a:spcPts val="0"/>
                        </a:spcAft>
                      </a:pPr>
                      <a:r>
                        <a:rPr lang="zh-CN" sz="1800" kern="100" dirty="0">
                          <a:effectLst/>
                        </a:rPr>
                        <a:t>组别</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a:effectLst/>
                        </a:rPr>
                        <a:t>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86504835"/>
                  </a:ext>
                </a:extLst>
              </a:tr>
              <a:tr h="326951">
                <a:tc>
                  <a:txBody>
                    <a:bodyPr/>
                    <a:lstStyle/>
                    <a:p>
                      <a:pPr algn="ctr">
                        <a:spcAft>
                          <a:spcPts val="0"/>
                        </a:spcAft>
                      </a:pPr>
                      <a:r>
                        <a:rPr lang="zh-CN" sz="1800" kern="100" dirty="0">
                          <a:effectLst/>
                        </a:rPr>
                        <a:t>第一组</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叶璇、蔡康永、金莎（共</a:t>
                      </a:r>
                      <a:r>
                        <a:rPr lang="en-US" sz="1800" kern="100">
                          <a:effectLst/>
                        </a:rPr>
                        <a:t>3</a:t>
                      </a:r>
                      <a:r>
                        <a:rPr lang="zh-CN" sz="1800" kern="100">
                          <a:effectLst/>
                        </a:rPr>
                        <a:t>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6527630"/>
                  </a:ext>
                </a:extLst>
              </a:tr>
              <a:tr h="653903">
                <a:tc>
                  <a:txBody>
                    <a:bodyPr/>
                    <a:lstStyle/>
                    <a:p>
                      <a:pPr algn="ctr">
                        <a:spcAft>
                          <a:spcPts val="0"/>
                        </a:spcAft>
                      </a:pPr>
                      <a:r>
                        <a:rPr lang="zh-CN" sz="1800" kern="100" dirty="0">
                          <a:effectLst/>
                        </a:rPr>
                        <a:t>第二组</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TFBOYS-</a:t>
                      </a:r>
                      <a:r>
                        <a:rPr lang="zh-CN" sz="1800" kern="100" dirty="0">
                          <a:effectLst/>
                        </a:rPr>
                        <a:t>易烊千玺、鹿晗（</a:t>
                      </a:r>
                      <a:r>
                        <a:rPr lang="en-US" sz="1800" kern="100" dirty="0">
                          <a:effectLst/>
                        </a:rPr>
                        <a:t>M</a:t>
                      </a:r>
                      <a:r>
                        <a:rPr lang="zh-CN" sz="1800" kern="100" dirty="0">
                          <a:effectLst/>
                        </a:rPr>
                        <a:t>鹿</a:t>
                      </a:r>
                      <a:r>
                        <a:rPr lang="en-US" sz="1800" kern="100" dirty="0">
                          <a:effectLst/>
                        </a:rPr>
                        <a:t>M</a:t>
                      </a:r>
                      <a:r>
                        <a:rPr lang="zh-CN" sz="1800" kern="100" dirty="0">
                          <a:effectLst/>
                        </a:rPr>
                        <a:t>）、</a:t>
                      </a:r>
                      <a:r>
                        <a:rPr lang="en-US" sz="1800" kern="100" dirty="0">
                          <a:effectLst/>
                        </a:rPr>
                        <a:t>TFBOYS-</a:t>
                      </a:r>
                      <a:r>
                        <a:rPr lang="zh-CN" sz="1800" kern="100" dirty="0">
                          <a:effectLst/>
                        </a:rPr>
                        <a:t>王俊凯（共</a:t>
                      </a:r>
                      <a:r>
                        <a:rPr lang="en-US" sz="1800" kern="100" dirty="0">
                          <a:effectLst/>
                        </a:rPr>
                        <a:t>3</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0669429"/>
                  </a:ext>
                </a:extLst>
              </a:tr>
              <a:tr h="1634757">
                <a:tc>
                  <a:txBody>
                    <a:bodyPr/>
                    <a:lstStyle/>
                    <a:p>
                      <a:pPr algn="ctr">
                        <a:spcAft>
                          <a:spcPts val="0"/>
                        </a:spcAft>
                      </a:pPr>
                      <a:r>
                        <a:rPr lang="zh-CN" sz="1800" kern="100">
                          <a:effectLst/>
                        </a:rPr>
                        <a:t>第三组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文章（文章同學）、邓超、张杰、郭德纲、唐嫣、胡歌、王力宏、赵薇、林心如、杨幂、赵丽颖、何炅、</a:t>
                      </a:r>
                      <a:r>
                        <a:rPr lang="en-US" altLang="zh-CN" sz="1800" kern="100" dirty="0" err="1">
                          <a:effectLst/>
                        </a:rPr>
                        <a:t>a</a:t>
                      </a:r>
                      <a:r>
                        <a:rPr lang="en-US" sz="1800" kern="100" dirty="0" err="1">
                          <a:effectLst/>
                        </a:rPr>
                        <a:t>ngelababy</a:t>
                      </a:r>
                      <a:r>
                        <a:rPr lang="zh-CN" sz="1800" kern="100" dirty="0">
                          <a:effectLst/>
                        </a:rPr>
                        <a:t>、谢娜、林志颖（夢想家林志穎）、陈坤、范冰冰、姚晨（共</a:t>
                      </a:r>
                      <a:r>
                        <a:rPr lang="en-US" sz="1800" kern="100" dirty="0">
                          <a:effectLst/>
                        </a:rPr>
                        <a:t>18</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2117181"/>
                  </a:ext>
                </a:extLst>
              </a:tr>
              <a:tr h="326951">
                <a:tc>
                  <a:txBody>
                    <a:bodyPr/>
                    <a:lstStyle/>
                    <a:p>
                      <a:pPr algn="ctr">
                        <a:spcAft>
                          <a:spcPts val="0"/>
                        </a:spcAft>
                      </a:pPr>
                      <a:r>
                        <a:rPr lang="zh-CN" sz="1800" kern="100">
                          <a:effectLst/>
                        </a:rPr>
                        <a:t>第四组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dirty="0">
                          <a:effectLst/>
                        </a:rPr>
                        <a:t>其他（具体名单见附录，共</a:t>
                      </a:r>
                      <a:r>
                        <a:rPr lang="en-US" sz="1800" kern="100" dirty="0">
                          <a:effectLst/>
                        </a:rPr>
                        <a:t>466</a:t>
                      </a:r>
                      <a:r>
                        <a:rPr lang="zh-CN" sz="1800" kern="100" dirty="0">
                          <a:effectLst/>
                        </a:rPr>
                        <a:t>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74519546"/>
                  </a:ext>
                </a:extLst>
              </a:tr>
            </a:tbl>
          </a:graphicData>
        </a:graphic>
      </p:graphicFrame>
    </p:spTree>
    <p:extLst>
      <p:ext uri="{BB962C8B-B14F-4D97-AF65-F5344CB8AC3E}">
        <p14:creationId xmlns:p14="http://schemas.microsoft.com/office/powerpoint/2010/main" val="1989066442"/>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518</TotalTime>
  <Words>2502</Words>
  <Application>Microsoft Office PowerPoint</Application>
  <PresentationFormat>宽屏</PresentationFormat>
  <Paragraphs>552</Paragraphs>
  <Slides>19</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 Unicode MS</vt:lpstr>
      <vt:lpstr>Helvetica Neue</vt:lpstr>
      <vt:lpstr>等线</vt:lpstr>
      <vt:lpstr>黑体</vt:lpstr>
      <vt:lpstr>宋体</vt:lpstr>
      <vt:lpstr>Arial</vt:lpstr>
      <vt:lpstr>Calibri</vt:lpstr>
      <vt:lpstr>Calibri Light</vt:lpstr>
      <vt:lpstr>Cambria Math</vt:lpstr>
      <vt:lpstr>Wingdings</vt:lpstr>
      <vt:lpstr>回顾</vt:lpstr>
      <vt:lpstr>PowerPoint 演示文稿</vt:lpstr>
      <vt:lpstr>目录</vt:lpstr>
      <vt:lpstr>一.课题背景</vt:lpstr>
      <vt:lpstr>二.数据介绍 </vt:lpstr>
      <vt:lpstr>二.数据介绍</vt:lpstr>
      <vt:lpstr>主成分分析</vt:lpstr>
      <vt:lpstr>相关性检验</vt:lpstr>
      <vt:lpstr>三.聚类分析——系统聚类</vt:lpstr>
      <vt:lpstr>三.聚类分析——系统聚类</vt:lpstr>
      <vt:lpstr>三.聚类分析——系统聚类</vt:lpstr>
      <vt:lpstr>三.聚类分析——快速聚类</vt:lpstr>
      <vt:lpstr>三.聚类分析——快速聚类</vt:lpstr>
      <vt:lpstr>三.聚类分析——两种聚类结果对比</vt:lpstr>
      <vt:lpstr>四.判别分析</vt:lpstr>
      <vt:lpstr>四.判别分析</vt:lpstr>
      <vt:lpstr>四.判别分析</vt:lpstr>
      <vt:lpstr>四.判别分析</vt:lpstr>
      <vt:lpstr>PowerPoint 演示文稿</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 YINGFEI</dc:creator>
  <cp:lastModifiedBy>YINGFEI FAN</cp:lastModifiedBy>
  <cp:revision>33</cp:revision>
  <dcterms:created xsi:type="dcterms:W3CDTF">2018-11-25T06:56:04Z</dcterms:created>
  <dcterms:modified xsi:type="dcterms:W3CDTF">2021-03-18T18:08:42Z</dcterms:modified>
</cp:coreProperties>
</file>